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863" r:id="rId2"/>
    <p:sldId id="882" r:id="rId3"/>
    <p:sldId id="880" r:id="rId4"/>
    <p:sldId id="274" r:id="rId5"/>
    <p:sldId id="871" r:id="rId6"/>
    <p:sldId id="878" r:id="rId7"/>
    <p:sldId id="876" r:id="rId8"/>
    <p:sldId id="879" r:id="rId9"/>
    <p:sldId id="851" r:id="rId10"/>
  </p:sldIdLst>
  <p:sldSz cx="12192000" cy="6858000"/>
  <p:notesSz cx="6810375" cy="9942513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x-non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B9"/>
    <a:srgbClr val="DDEAF6"/>
    <a:srgbClr val="FFFFFF"/>
    <a:srgbClr val="27A977"/>
    <a:srgbClr val="86B0DE"/>
    <a:srgbClr val="000000"/>
    <a:srgbClr val="B7E5CD"/>
    <a:srgbClr val="EBEBEB"/>
    <a:srgbClr val="08063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6"/>
    <p:restoredTop sz="94604"/>
  </p:normalViewPr>
  <p:slideViewPr>
    <p:cSldViewPr snapToGrid="0">
      <p:cViewPr varScale="1">
        <p:scale>
          <a:sx n="83" d="100"/>
          <a:sy n="83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F71B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0E-1442-8965-5FDF007E5C21}"/>
              </c:ext>
            </c:extLst>
          </c:dPt>
          <c:dPt>
            <c:idx val="1"/>
            <c:bubble3D val="0"/>
            <c:spPr>
              <a:solidFill>
                <a:srgbClr val="27A97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0E-1442-8965-5FDF007E5C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0E-1442-8965-5FDF007E5C2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0E-1442-8965-5FDF007E5C2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="" xmlns:a16="http://schemas.microsoft.com/office/drawing/2014/main" id="{65344C4F-99BC-F0A7-75B3-D4E4858F8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="" xmlns:a16="http://schemas.microsoft.com/office/drawing/2014/main" id="{F2E1FC96-6CD4-14C0-5BFD-66D55C4233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8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132314-F729-51D3-A927-7D181CE7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>
            <a:extLst>
              <a:ext uri="{FF2B5EF4-FFF2-40B4-BE49-F238E27FC236}">
                <a16:creationId xmlns="" xmlns:a16="http://schemas.microsoft.com/office/drawing/2014/main" id="{358D1579-0908-C57F-2258-5BC1E69C7A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x-none" alt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Google Shape;82;p1:notes">
            <a:extLst>
              <a:ext uri="{FF2B5EF4-FFF2-40B4-BE49-F238E27FC236}">
                <a16:creationId xmlns="" xmlns:a16="http://schemas.microsoft.com/office/drawing/2014/main" id="{BDCBA816-8257-5899-BE29-6F31CF1AC83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464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F14C0B2E-7E3A-17B9-CCC7-5E96806B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c6870140_0_7:notes">
            <a:extLst>
              <a:ext uri="{FF2B5EF4-FFF2-40B4-BE49-F238E27FC236}">
                <a16:creationId xmlns="" xmlns:a16="http://schemas.microsoft.com/office/drawing/2014/main" id="{4D35DDA8-EAAA-6229-A524-F35559D714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c6870140_0_7:notes">
            <a:extLst>
              <a:ext uri="{FF2B5EF4-FFF2-40B4-BE49-F238E27FC236}">
                <a16:creationId xmlns="" xmlns:a16="http://schemas.microsoft.com/office/drawing/2014/main" id="{2B0721C8-295C-FBAF-B7C8-103FDD148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56303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B8579846-B1CF-58AD-17E9-A9CEA6A9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c6870140_0_7:notes">
            <a:extLst>
              <a:ext uri="{FF2B5EF4-FFF2-40B4-BE49-F238E27FC236}">
                <a16:creationId xmlns="" xmlns:a16="http://schemas.microsoft.com/office/drawing/2014/main" id="{764FD311-AC96-E655-68AD-AA1B40C25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c6870140_0_7:notes">
            <a:extLst>
              <a:ext uri="{FF2B5EF4-FFF2-40B4-BE49-F238E27FC236}">
                <a16:creationId xmlns="" xmlns:a16="http://schemas.microsoft.com/office/drawing/2014/main" id="{DF98D2D4-1623-B447-E390-FC1FD9645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275027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4F458053-58DF-DDCC-C6BD-929E90B9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c6870140_0_7:notes">
            <a:extLst>
              <a:ext uri="{FF2B5EF4-FFF2-40B4-BE49-F238E27FC236}">
                <a16:creationId xmlns="" xmlns:a16="http://schemas.microsoft.com/office/drawing/2014/main" id="{89B7FEF3-8E3F-3C0F-A61B-39DF9DF18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c6870140_0_7:notes">
            <a:extLst>
              <a:ext uri="{FF2B5EF4-FFF2-40B4-BE49-F238E27FC236}">
                <a16:creationId xmlns="" xmlns:a16="http://schemas.microsoft.com/office/drawing/2014/main" id="{A31D4768-B4AD-EC10-0AE5-C4C3A93D74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" b="1" dirty="0"/>
              <a:t>95,9% задоволеності</a:t>
            </a:r>
            <a:r>
              <a:rPr lang="uk-UA" sz="900" dirty="0"/>
              <a:t> 7,2 тис. відгуків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82869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312808F9-38C6-9554-3964-9919DB01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c6870140_0_7:notes">
            <a:extLst>
              <a:ext uri="{FF2B5EF4-FFF2-40B4-BE49-F238E27FC236}">
                <a16:creationId xmlns="" xmlns:a16="http://schemas.microsoft.com/office/drawing/2014/main" id="{237F5E00-FF50-707A-DDBE-D98C82C62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c6870140_0_7:notes">
            <a:extLst>
              <a:ext uri="{FF2B5EF4-FFF2-40B4-BE49-F238E27FC236}">
                <a16:creationId xmlns="" xmlns:a16="http://schemas.microsoft.com/office/drawing/2014/main" id="{B9458CD9-99BB-580F-6180-93508E2F41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" b="1" dirty="0"/>
              <a:t>95,9% задоволеності</a:t>
            </a:r>
            <a:r>
              <a:rPr lang="uk-UA" sz="900" dirty="0"/>
              <a:t> 7,2 тис. відгуків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6854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151677B7-8B57-6D2D-ED45-85357FBC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c6870140_0_7:notes">
            <a:extLst>
              <a:ext uri="{FF2B5EF4-FFF2-40B4-BE49-F238E27FC236}">
                <a16:creationId xmlns="" xmlns:a16="http://schemas.microsoft.com/office/drawing/2014/main" id="{45077768-EECC-4725-BE5D-C42940CE37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c6870140_0_7:notes">
            <a:extLst>
              <a:ext uri="{FF2B5EF4-FFF2-40B4-BE49-F238E27FC236}">
                <a16:creationId xmlns="" xmlns:a16="http://schemas.microsoft.com/office/drawing/2014/main" id="{6F76BDD6-8DFC-03FB-446A-E0EAF2CE7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" b="1" dirty="0"/>
              <a:t>95,9% задоволеності</a:t>
            </a:r>
            <a:r>
              <a:rPr lang="uk-UA" sz="900" dirty="0"/>
              <a:t> 7,2 тис. відгуків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37314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7D7401C4-FB37-BC81-E46F-5E49EBD97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>
            <a:extLst>
              <a:ext uri="{FF2B5EF4-FFF2-40B4-BE49-F238E27FC236}">
                <a16:creationId xmlns="" xmlns:a16="http://schemas.microsoft.com/office/drawing/2014/main" id="{BF7A476D-AD95-6FBC-EB46-4B4B4659EA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x-none" alt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Google Shape;82;p1:notes">
            <a:extLst>
              <a:ext uri="{FF2B5EF4-FFF2-40B4-BE49-F238E27FC236}">
                <a16:creationId xmlns="" xmlns:a16="http://schemas.microsoft.com/office/drawing/2014/main" id="{01E7030B-D8FF-25A3-4BD6-1BA8119E41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214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="" xmlns:a16="http://schemas.microsoft.com/office/drawing/2014/main" id="{1F5B45F6-CD8F-C683-93E7-C4BB3211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="" xmlns:a16="http://schemas.microsoft.com/office/drawing/2014/main" id="{F38DF33D-A68C-D01A-354A-5CEE9E50C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="" xmlns:a16="http://schemas.microsoft.com/office/drawing/2014/main" id="{66F4F4EB-EF3D-82DE-555E-44937EED6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10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4F795-41E9-4314-F2FB-CDEA6693B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>
            <a:extLst>
              <a:ext uri="{FF2B5EF4-FFF2-40B4-BE49-F238E27FC236}">
                <a16:creationId xmlns="" xmlns:a16="http://schemas.microsoft.com/office/drawing/2014/main" id="{C6DA49C5-5866-37FF-D20C-B972BA7095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x-none" alt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Google Shape;82;p1:notes">
            <a:extLst>
              <a:ext uri="{FF2B5EF4-FFF2-40B4-BE49-F238E27FC236}">
                <a16:creationId xmlns="" xmlns:a16="http://schemas.microsoft.com/office/drawing/2014/main" id="{B47E1D67-F49F-9973-34A0-9CA860E91BB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074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5FAF3B25-FCB4-A819-4D30-8B783D7A08A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E7091D74-900B-71B2-4C6C-7C652CB1363D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ACFF1225-2309-3E67-70D6-582590952D4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EDC4-0836-614E-A163-D96CCC93B717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312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CC6E5FC6-523F-5266-B9D7-48F463AD869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3B556A26-7FFD-757B-5EAE-059D5B65589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AA958850-41FB-7C1C-94C0-D629C46DAEA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8ED2-7F64-AA4C-8241-1DD4926B6113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381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C91FDC65-BCC4-D2C7-7D7A-B11A5041992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2FF9B53A-49D3-0657-DA30-E5267FF285C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CF1685E5-A252-B580-D6B3-E722726564C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2EE0-FCA7-0747-9651-A4929002E067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2246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B516779C-7A3B-2EB9-70AC-28C62FC28DE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B2895753-7D61-B117-0CC2-7B18E7C7443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2CBE900E-39A5-EEF7-B83F-D0E0022BD3C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C206-FFEB-5143-9F22-4117E0C6D56F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2974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C46C715A-FA44-5813-8D35-C56E7EA018D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89026736-C9B0-809C-5AB0-C671CC7A3425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92897B3E-97FD-7B49-C54C-8AB03A4C389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FC73-E343-EE4D-AB4C-3053454F91A9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65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3BAD2B8E-ED90-DD8F-6035-52D9282C3A3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AB2985C5-5FBD-9B83-C1AB-CBE55D39B33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16A22354-4AEC-D189-BAB0-3C6D6E7CB0A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4DAB-B230-1E4B-AEEF-F6B73EDE8484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778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5C054FA9-21CE-68E2-8719-8659C204D2E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D9276A51-A0E7-7C9C-0619-F70EAF5305D0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25836D08-5E5E-132C-AAE1-418049EDBB7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143B-C66E-0145-884C-5855D457F74F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04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E1C0CA85-8C70-EBB8-2B2B-6AA03A5294C6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4524454F-9E66-73CE-1441-1C89E88A2BB7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A9226ED1-AC68-B41B-83D1-51C595AD7B8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5211-CE6F-B949-9698-11B3B8F9AD53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9061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="" xmlns:a16="http://schemas.microsoft.com/office/drawing/2014/main" id="{2080EBAD-49B3-AF6B-4541-6C84B9DD0036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Google Shape;9;p1">
            <a:extLst>
              <a:ext uri="{FF2B5EF4-FFF2-40B4-BE49-F238E27FC236}">
                <a16:creationId xmlns="" xmlns:a16="http://schemas.microsoft.com/office/drawing/2014/main" id="{919F5B95-4A79-9970-5D42-6898EEA3182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Google Shape;10;p1">
            <a:extLst>
              <a:ext uri="{FF2B5EF4-FFF2-40B4-BE49-F238E27FC236}">
                <a16:creationId xmlns="" xmlns:a16="http://schemas.microsoft.com/office/drawing/2014/main" id="{70B08EC2-C2AB-799A-2E64-1C8D662182C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F86D-8B46-C549-A26A-2A5543D8FC22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4632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="" xmlns:a16="http://schemas.microsoft.com/office/drawing/2014/main" id="{F1BDBA09-86CA-7142-EBF6-23F1482A89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="" xmlns:a16="http://schemas.microsoft.com/office/drawing/2014/main" id="{06B69203-2165-200C-C002-59B958EA92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3076" name="Google Shape;8;p1">
            <a:extLst>
              <a:ext uri="{FF2B5EF4-FFF2-40B4-BE49-F238E27FC236}">
                <a16:creationId xmlns="" xmlns:a16="http://schemas.microsoft.com/office/drawing/2014/main" id="{875C0CC2-73DA-E853-E8C5-170E5A1F2F1E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757575"/>
                </a:solidFill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7" name="Google Shape;9;p1">
            <a:extLst>
              <a:ext uri="{FF2B5EF4-FFF2-40B4-BE49-F238E27FC236}">
                <a16:creationId xmlns="" xmlns:a16="http://schemas.microsoft.com/office/drawing/2014/main" id="{0503AB4C-010A-81E7-3F58-C39C19BA101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757575"/>
                </a:solidFill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8" name="Google Shape;10;p1">
            <a:extLst>
              <a:ext uri="{FF2B5EF4-FFF2-40B4-BE49-F238E27FC236}">
                <a16:creationId xmlns="" xmlns:a16="http://schemas.microsoft.com/office/drawing/2014/main" id="{C99D50EA-4B3D-CCCC-64B9-8751E19267F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757575"/>
                </a:solidFill>
              </a:defRPr>
            </a:lvl1pPr>
          </a:lstStyle>
          <a:p>
            <a:pPr>
              <a:defRPr/>
            </a:pPr>
            <a:fld id="{87135BF0-BA0B-504E-8073-92585E67764E}" type="slidenum">
              <a:rPr lang="uk-UA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mva.gov.u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mva.gov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9A32F3-024C-42ED-624D-BB342DBC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 shaking hands with a person&#10;&#10;AI-generated content may be incorrect.">
            <a:extLst>
              <a:ext uri="{FF2B5EF4-FFF2-40B4-BE49-F238E27FC236}">
                <a16:creationId xmlns="" xmlns:a16="http://schemas.microsoft.com/office/drawing/2014/main" id="{56499F38-94AE-D762-56F8-55A13B90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5"/>
          <a:stretch>
            <a:fillRect/>
          </a:stretch>
        </p:blipFill>
        <p:spPr>
          <a:xfrm>
            <a:off x="0" y="0"/>
            <a:ext cx="11533188" cy="6487418"/>
          </a:xfrm>
          <a:prstGeom prst="rect">
            <a:avLst/>
          </a:prstGeom>
        </p:spPr>
      </p:pic>
      <p:sp>
        <p:nvSpPr>
          <p:cNvPr id="7" name="Google Shape;85;p13">
            <a:extLst>
              <a:ext uri="{FF2B5EF4-FFF2-40B4-BE49-F238E27FC236}">
                <a16:creationId xmlns="" xmlns:a16="http://schemas.microsoft.com/office/drawing/2014/main" id="{E3ACD0FC-FA3B-CB5B-F026-738248F3295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959980" y="1224629"/>
            <a:ext cx="6902450" cy="43642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4" name="AutoShape 2">
            <a:hlinkClick r:id="rId4"/>
            <a:extLst>
              <a:ext uri="{FF2B5EF4-FFF2-40B4-BE49-F238E27FC236}">
                <a16:creationId xmlns="" xmlns:a16="http://schemas.microsoft.com/office/drawing/2014/main" id="{75E1E9CD-B244-F558-2888-4F4660F5A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327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>
            <a:hlinkClick r:id="rId4"/>
            <a:extLst>
              <a:ext uri="{FF2B5EF4-FFF2-40B4-BE49-F238E27FC236}">
                <a16:creationId xmlns="" xmlns:a16="http://schemas.microsoft.com/office/drawing/2014/main" id="{AADD921B-9764-79B8-E190-AFD24DC20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250" y="-174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Google Shape;85;p13">
            <a:extLst>
              <a:ext uri="{FF2B5EF4-FFF2-40B4-BE49-F238E27FC236}">
                <a16:creationId xmlns="" xmlns:a16="http://schemas.microsoft.com/office/drawing/2014/main" id="{9A2ABCA0-10D8-3381-6D6D-3D03764E2F8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48787" y="-2415568"/>
            <a:ext cx="6094413" cy="12192002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1" name="Google Shape;85;p13">
            <a:extLst>
              <a:ext uri="{FF2B5EF4-FFF2-40B4-BE49-F238E27FC236}">
                <a16:creationId xmlns="" xmlns:a16="http://schemas.microsoft.com/office/drawing/2014/main" id="{2D7A4254-4F21-D593-283A-9E4BC7B848A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055495" y="1033271"/>
            <a:ext cx="6902450" cy="479146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pic>
        <p:nvPicPr>
          <p:cNvPr id="12" name="Picture 7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D1E6F7CA-DD67-76E7-4A58-CFE9F56C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20239" b="-269"/>
          <a:stretch>
            <a:fillRect/>
          </a:stretch>
        </p:blipFill>
        <p:spPr bwMode="auto">
          <a:xfrm>
            <a:off x="-60172" y="-96251"/>
            <a:ext cx="12344400" cy="69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40;p15">
            <a:extLst>
              <a:ext uri="{FF2B5EF4-FFF2-40B4-BE49-F238E27FC236}">
                <a16:creationId xmlns="" xmlns:a16="http://schemas.microsoft.com/office/drawing/2014/main" id="{F374093B-B8F0-5AC7-02BF-D5609EC0DAD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23658" y="692833"/>
            <a:ext cx="144684" cy="12185650"/>
          </a:xfrm>
          <a:prstGeom prst="rect">
            <a:avLst/>
          </a:prstGeom>
          <a:gradFill rotWithShape="1">
            <a:gsLst>
              <a:gs pos="0">
                <a:srgbClr val="0F71BA"/>
              </a:gs>
              <a:gs pos="100000">
                <a:srgbClr val="26A97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F81CA36-FDCC-0637-8780-B33AA766DDD3}"/>
              </a:ext>
            </a:extLst>
          </p:cNvPr>
          <p:cNvSpPr txBox="1"/>
          <p:nvPr/>
        </p:nvSpPr>
        <p:spPr>
          <a:xfrm>
            <a:off x="892112" y="3169235"/>
            <a:ext cx="102391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e-Ukraine Head Medium" pitchFamily="2" charset="77"/>
              </a:rPr>
              <a:t>Податковий супровід ветеранського підприємництва</a:t>
            </a:r>
            <a:endParaRPr lang="uk-UA" sz="1100" dirty="0">
              <a:latin typeface="e-Ukraine Head Light" pitchFamily="2" charset="77"/>
            </a:endParaRPr>
          </a:p>
        </p:txBody>
      </p:sp>
      <p:sp>
        <p:nvSpPr>
          <p:cNvPr id="2" name="Google Shape;140;p15">
            <a:extLst>
              <a:ext uri="{FF2B5EF4-FFF2-40B4-BE49-F238E27FC236}">
                <a16:creationId xmlns="" xmlns:a16="http://schemas.microsoft.com/office/drawing/2014/main" id="{9FD1B4DE-78D3-DD1D-F040-0B4511976076}"/>
              </a:ext>
            </a:extLst>
          </p:cNvPr>
          <p:cNvSpPr/>
          <p:nvPr/>
        </p:nvSpPr>
        <p:spPr>
          <a:xfrm rot="-5400000">
            <a:off x="6007800" y="677550"/>
            <a:ext cx="176400" cy="12184500"/>
          </a:xfrm>
          <a:prstGeom prst="rect">
            <a:avLst/>
          </a:prstGeom>
          <a:gradFill>
            <a:gsLst>
              <a:gs pos="0">
                <a:srgbClr val="0F71BA"/>
              </a:gs>
              <a:gs pos="100000">
                <a:srgbClr val="26A97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9" y="149578"/>
            <a:ext cx="4531716" cy="9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8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="" xmlns:a16="http://schemas.microsoft.com/office/drawing/2014/main" id="{5CB9C8B9-6B4D-685D-D571-41AB9CD7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 angle view of a building&#10;&#10;AI-generated content may be incorrect.">
            <a:extLst>
              <a:ext uri="{FF2B5EF4-FFF2-40B4-BE49-F238E27FC236}">
                <a16:creationId xmlns="" xmlns:a16="http://schemas.microsoft.com/office/drawing/2014/main" id="{8448BA31-711F-0801-5019-DFD2BC3CC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3FDE71-C098-22FD-4ADB-A30F3E61BCCB}"/>
              </a:ext>
            </a:extLst>
          </p:cNvPr>
          <p:cNvSpPr/>
          <p:nvPr/>
        </p:nvSpPr>
        <p:spPr>
          <a:xfrm rot="10800000">
            <a:off x="0" y="0"/>
            <a:ext cx="12192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36652FF0-79B1-AB08-E2D8-702D0ECB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3371" r="44349" b="66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2F48A65-2708-F143-871F-6AD420B4F6BA}"/>
              </a:ext>
            </a:extLst>
          </p:cNvPr>
          <p:cNvSpPr/>
          <p:nvPr/>
        </p:nvSpPr>
        <p:spPr>
          <a:xfrm>
            <a:off x="623888" y="1123648"/>
            <a:ext cx="10909300" cy="5221589"/>
          </a:xfrm>
          <a:prstGeom prst="roundRect">
            <a:avLst>
              <a:gd name="adj" fmla="val 5902"/>
            </a:avLst>
          </a:prstGeom>
          <a:solidFill>
            <a:srgbClr val="FFFFFF">
              <a:alpha val="64706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100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0B5E230E-A5B2-718D-7D2B-E6E022C0C885}"/>
              </a:ext>
            </a:extLst>
          </p:cNvPr>
          <p:cNvSpPr/>
          <p:nvPr/>
        </p:nvSpPr>
        <p:spPr>
          <a:xfrm>
            <a:off x="844952" y="1341512"/>
            <a:ext cx="6574419" cy="4862518"/>
          </a:xfrm>
          <a:prstGeom prst="roundRect">
            <a:avLst>
              <a:gd name="adj" fmla="val 6116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endParaRPr lang="uk-UA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8" name="Google Shape;140;p15">
            <a:extLst>
              <a:ext uri="{FF2B5EF4-FFF2-40B4-BE49-F238E27FC236}">
                <a16:creationId xmlns="" xmlns:a16="http://schemas.microsoft.com/office/drawing/2014/main" id="{64A67053-A8B8-319B-47CA-3F13B12C893E}"/>
              </a:ext>
            </a:extLst>
          </p:cNvPr>
          <p:cNvSpPr/>
          <p:nvPr/>
        </p:nvSpPr>
        <p:spPr>
          <a:xfrm rot="-5400000">
            <a:off x="6007800" y="677550"/>
            <a:ext cx="176400" cy="12184500"/>
          </a:xfrm>
          <a:prstGeom prst="rect">
            <a:avLst/>
          </a:prstGeom>
          <a:gradFill>
            <a:gsLst>
              <a:gs pos="0">
                <a:srgbClr val="0F71BA"/>
              </a:gs>
              <a:gs pos="100000">
                <a:srgbClr val="26A97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;p15">
            <a:extLst>
              <a:ext uri="{FF2B5EF4-FFF2-40B4-BE49-F238E27FC236}">
                <a16:creationId xmlns="" xmlns:a16="http://schemas.microsoft.com/office/drawing/2014/main" id="{5040EDE0-943B-E05A-A818-7B95FE44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373063"/>
            <a:ext cx="9935850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ПІДТРИМКА ВЕТЕРАНСЬКОГО БІЗНЕСУ ДЕРЖАВОЮ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pic>
        <p:nvPicPr>
          <p:cNvPr id="4" name="Google Shape;139;p15" descr="A green circle with black background&#10;&#10;Description automatically generated">
            <a:extLst>
              <a:ext uri="{FF2B5EF4-FFF2-40B4-BE49-F238E27FC236}">
                <a16:creationId xmlns="" xmlns:a16="http://schemas.microsoft.com/office/drawing/2014/main" id="{39DBC824-1D3B-E6F5-8325-36CB3EA4E4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83" y="2523634"/>
            <a:ext cx="2236410" cy="5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4A2840-9795-728D-649A-32AAFF3B3CE3}"/>
              </a:ext>
            </a:extLst>
          </p:cNvPr>
          <p:cNvSpPr txBox="1"/>
          <p:nvPr/>
        </p:nvSpPr>
        <p:spPr>
          <a:xfrm>
            <a:off x="1127271" y="3249346"/>
            <a:ext cx="227568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e-Ukraine" pitchFamily="2" charset="77"/>
              </a:rPr>
              <a:t>збирає дані про </a:t>
            </a:r>
            <a:r>
              <a:rPr lang="en-US" dirty="0">
                <a:latin typeface="e-Ukraine" pitchFamily="2" charset="77"/>
              </a:rPr>
              <a:t/>
            </a:r>
            <a:br>
              <a:rPr lang="en-US" dirty="0">
                <a:latin typeface="e-Ukraine" pitchFamily="2" charset="77"/>
              </a:rPr>
            </a:br>
            <a:r>
              <a:rPr lang="uk-UA" dirty="0">
                <a:latin typeface="e-Ukraine" pitchFamily="2" charset="77"/>
              </a:rPr>
              <a:t>проблеми ветеранів </a:t>
            </a:r>
          </a:p>
          <a:p>
            <a:pPr marL="1841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e-Ukraine" pitchFamily="2" charset="77"/>
              </a:rPr>
              <a:t>аналізує бар’єри </a:t>
            </a:r>
          </a:p>
          <a:p>
            <a:pPr marL="1841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e-Ukraine" pitchFamily="2" charset="77"/>
              </a:rPr>
              <a:t>передає запити ДПС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302C7F-1514-72BA-162D-2DBE7BAFF341}"/>
              </a:ext>
            </a:extLst>
          </p:cNvPr>
          <p:cNvSpPr txBox="1"/>
          <p:nvPr/>
        </p:nvSpPr>
        <p:spPr>
          <a:xfrm>
            <a:off x="4614609" y="3249346"/>
            <a:ext cx="245752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e-Ukraine" pitchFamily="2" charset="77"/>
              </a:rPr>
              <a:t>адаптує сервіси </a:t>
            </a:r>
          </a:p>
          <a:p>
            <a:pPr marL="1841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e-Ukraine" pitchFamily="2" charset="77"/>
              </a:rPr>
              <a:t>відповідає на реальні запити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D233FEE-D877-B9D7-17DA-79AAF0348BF2}"/>
              </a:ext>
            </a:extLst>
          </p:cNvPr>
          <p:cNvSpPr/>
          <p:nvPr/>
        </p:nvSpPr>
        <p:spPr>
          <a:xfrm>
            <a:off x="967408" y="5195535"/>
            <a:ext cx="6278343" cy="753852"/>
          </a:xfrm>
          <a:prstGeom prst="roundRect">
            <a:avLst>
              <a:gd name="adj" fmla="val 25066"/>
            </a:avLst>
          </a:prstGeom>
          <a:solidFill>
            <a:srgbClr val="DDEAF6">
              <a:alpha val="50980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solidFill>
                  <a:schemeClr val="tx1"/>
                </a:solidFill>
                <a:latin typeface="e-Ukraine" pitchFamily="2" charset="77"/>
              </a:rPr>
              <a:t>спільно вдосконалюють взаємодію з фокусом на спрощення і підтримку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A573D76-2659-1A23-AF59-479FC57A1537}"/>
              </a:ext>
            </a:extLst>
          </p:cNvPr>
          <p:cNvSpPr txBox="1"/>
          <p:nvPr/>
        </p:nvSpPr>
        <p:spPr>
          <a:xfrm>
            <a:off x="3787416" y="2513507"/>
            <a:ext cx="530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e-Ukraine Bold" pitchFamily="2" charset="77"/>
              </a:rPr>
              <a:t>+ </a:t>
            </a:r>
            <a:endParaRPr lang="x-none" sz="28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E869912-F0CA-EDA4-363C-7546985E023E}"/>
              </a:ext>
            </a:extLst>
          </p:cNvPr>
          <p:cNvSpPr/>
          <p:nvPr/>
        </p:nvSpPr>
        <p:spPr>
          <a:xfrm>
            <a:off x="7568325" y="1341512"/>
            <a:ext cx="3751716" cy="2314938"/>
          </a:xfrm>
          <a:prstGeom prst="roundRect">
            <a:avLst>
              <a:gd name="adj" fmla="val 14842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Aft>
                <a:spcPts val="600"/>
              </a:spcAft>
              <a:buNone/>
            </a:pPr>
            <a:r>
              <a:rPr lang="uk-UA" sz="1600" b="1" dirty="0">
                <a:solidFill>
                  <a:schemeClr val="tx1"/>
                </a:solidFill>
                <a:latin typeface="e-Ukraine Bold" pitchFamily="2" charset="77"/>
              </a:rPr>
              <a:t>Освіта і підтримка</a:t>
            </a:r>
          </a:p>
          <a:p>
            <a:pPr marL="360363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онлайн-семінари </a:t>
            </a:r>
          </a:p>
          <a:p>
            <a:pPr marL="360363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навчання в регіонах </a:t>
            </a:r>
          </a:p>
          <a:p>
            <a:pPr marL="360363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круглі столи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0ADEEA2-20ED-1A05-87C8-EDD76EA58829}"/>
              </a:ext>
            </a:extLst>
          </p:cNvPr>
          <p:cNvSpPr/>
          <p:nvPr/>
        </p:nvSpPr>
        <p:spPr>
          <a:xfrm>
            <a:off x="7568325" y="3857355"/>
            <a:ext cx="3751716" cy="2314938"/>
          </a:xfrm>
          <a:prstGeom prst="roundRect">
            <a:avLst>
              <a:gd name="adj" fmla="val 14302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Aft>
                <a:spcPts val="600"/>
              </a:spcAft>
              <a:buNone/>
            </a:pPr>
            <a:r>
              <a:rPr lang="uk-UA" sz="1600" b="1" dirty="0">
                <a:solidFill>
                  <a:schemeClr val="tx1"/>
                </a:solidFill>
                <a:latin typeface="e-Ukraine Bold" pitchFamily="2" charset="77"/>
              </a:rPr>
              <a:t>Робота через спільноти</a:t>
            </a:r>
          </a:p>
          <a:p>
            <a:pPr marL="407988" indent="-306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ветеранські хаби </a:t>
            </a:r>
          </a:p>
          <a:p>
            <a:pPr marL="407988" indent="-306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асоціації </a:t>
            </a:r>
          </a:p>
          <a:p>
            <a:pPr marL="407988" indent="-306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e-Ukraine" pitchFamily="2" charset="77"/>
                <a:cs typeface="Arial" panose="020B0604020202020204" pitchFamily="34" charset="0"/>
              </a:rPr>
              <a:t>Український ветеранський фонд </a:t>
            </a:r>
          </a:p>
        </p:txBody>
      </p:sp>
      <p:pic>
        <p:nvPicPr>
          <p:cNvPr id="33" name="Graphic 32" descr="Caret Right with solid fill">
            <a:extLst>
              <a:ext uri="{FF2B5EF4-FFF2-40B4-BE49-F238E27FC236}">
                <a16:creationId xmlns="" xmlns:a16="http://schemas.microsoft.com/office/drawing/2014/main" id="{786E3D78-6E2B-2A75-3456-F5FF62FF4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7694" y="3377250"/>
            <a:ext cx="549530" cy="549530"/>
          </a:xfrm>
          <a:prstGeom prst="rect">
            <a:avLst/>
          </a:prstGeom>
        </p:spPr>
      </p:pic>
      <p:sp>
        <p:nvSpPr>
          <p:cNvPr id="135" name="Slide Number Placeholder 14">
            <a:extLst>
              <a:ext uri="{FF2B5EF4-FFF2-40B4-BE49-F238E27FC236}">
                <a16:creationId xmlns="" xmlns:a16="http://schemas.microsoft.com/office/drawing/2014/main" id="{71E2894E-27F4-BC9A-C2E7-1AE1A762B336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2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A0BE5B-5254-86EF-4BA8-AE0D91CD41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762" t="20694" r="6967" b="23554"/>
          <a:stretch>
            <a:fillRect/>
          </a:stretch>
        </p:blipFill>
        <p:spPr>
          <a:xfrm>
            <a:off x="1072883" y="2532335"/>
            <a:ext cx="2584717" cy="417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E791AA-A694-4A7E-84C2-B6615CFD3EF5}"/>
              </a:ext>
            </a:extLst>
          </p:cNvPr>
          <p:cNvSpPr txBox="1"/>
          <p:nvPr/>
        </p:nvSpPr>
        <p:spPr>
          <a:xfrm>
            <a:off x="7729045" y="4139241"/>
            <a:ext cx="906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1E044A2-19FC-43BD-F4E1-2F520DCEFDAD}"/>
              </a:ext>
            </a:extLst>
          </p:cNvPr>
          <p:cNvSpPr txBox="1"/>
          <p:nvPr/>
        </p:nvSpPr>
        <p:spPr>
          <a:xfrm>
            <a:off x="7712561" y="1546511"/>
            <a:ext cx="906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📚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311A14-B442-9649-A1C9-029029C70B14}"/>
              </a:ext>
            </a:extLst>
          </p:cNvPr>
          <p:cNvSpPr txBox="1"/>
          <p:nvPr/>
        </p:nvSpPr>
        <p:spPr>
          <a:xfrm>
            <a:off x="1082233" y="1501291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800" b="1" dirty="0">
                <a:solidFill>
                  <a:srgbClr val="0F71B9"/>
                </a:solidFill>
                <a:latin typeface="e-Ukraine Bold" pitchFamily="2" charset="77"/>
              </a:rPr>
              <a:t>Податковий супровід ветеранського підприємництва</a:t>
            </a:r>
          </a:p>
        </p:txBody>
      </p:sp>
    </p:spTree>
    <p:extLst>
      <p:ext uri="{BB962C8B-B14F-4D97-AF65-F5344CB8AC3E}">
        <p14:creationId xmlns:p14="http://schemas.microsoft.com/office/powerpoint/2010/main" val="191660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="" xmlns:a16="http://schemas.microsoft.com/office/drawing/2014/main" id="{566613D0-1C4F-EA3A-4012-7585ECE8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Low angle view of a building&#10;&#10;AI-generated content may be incorrect.">
            <a:extLst>
              <a:ext uri="{FF2B5EF4-FFF2-40B4-BE49-F238E27FC236}">
                <a16:creationId xmlns="" xmlns:a16="http://schemas.microsoft.com/office/drawing/2014/main" id="{07146A23-6660-ED33-8A4C-243B4C2A2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431E3C-E4A2-8333-5B6E-DB7119ACB936}"/>
              </a:ext>
            </a:extLst>
          </p:cNvPr>
          <p:cNvSpPr/>
          <p:nvPr/>
        </p:nvSpPr>
        <p:spPr>
          <a:xfrm rot="10800000">
            <a:off x="0" y="0"/>
            <a:ext cx="12192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7498FB5E-D219-1461-6EC7-5C790D71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3371" r="44349" b="66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0;p15">
            <a:extLst>
              <a:ext uri="{FF2B5EF4-FFF2-40B4-BE49-F238E27FC236}">
                <a16:creationId xmlns="" xmlns:a16="http://schemas.microsoft.com/office/drawing/2014/main" id="{2DEC5FD0-C58C-7B52-8DFD-76EA7513C9BE}"/>
              </a:ext>
            </a:extLst>
          </p:cNvPr>
          <p:cNvSpPr/>
          <p:nvPr/>
        </p:nvSpPr>
        <p:spPr>
          <a:xfrm rot="-5400000">
            <a:off x="6007800" y="677550"/>
            <a:ext cx="176400" cy="12184500"/>
          </a:xfrm>
          <a:prstGeom prst="rect">
            <a:avLst/>
          </a:prstGeom>
          <a:gradFill>
            <a:gsLst>
              <a:gs pos="0">
                <a:srgbClr val="0F71BA"/>
              </a:gs>
              <a:gs pos="100000">
                <a:srgbClr val="26A97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;p15">
            <a:extLst>
              <a:ext uri="{FF2B5EF4-FFF2-40B4-BE49-F238E27FC236}">
                <a16:creationId xmlns="" xmlns:a16="http://schemas.microsoft.com/office/drawing/2014/main" id="{49FDFCB2-F643-3031-2BC1-BCC4C6BE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373063"/>
            <a:ext cx="7637928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ПІДТРИМКА ВЕТЕРАНСЬКОГО БІЗНЕСУ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FC58D1B-14CC-E9FF-BEE6-AE5D1AB79AB3}"/>
              </a:ext>
            </a:extLst>
          </p:cNvPr>
          <p:cNvSpPr/>
          <p:nvPr/>
        </p:nvSpPr>
        <p:spPr>
          <a:xfrm>
            <a:off x="623392" y="1493134"/>
            <a:ext cx="10761784" cy="4852104"/>
          </a:xfrm>
          <a:prstGeom prst="roundRect">
            <a:avLst>
              <a:gd name="adj" fmla="val 6689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endParaRPr lang="x-none" b="1" dirty="0">
              <a:solidFill>
                <a:srgbClr val="000000"/>
              </a:solidFill>
              <a:latin typeface="e-Ukraine Bold" pitchFamily="2" charset="77"/>
              <a:cs typeface="Arial" panose="020B0604020202020204" pitchFamily="34" charset="0"/>
            </a:endParaRPr>
          </a:p>
        </p:txBody>
      </p:sp>
      <p:sp>
        <p:nvSpPr>
          <p:cNvPr id="28" name="Slide Number Placeholder 14">
            <a:extLst>
              <a:ext uri="{FF2B5EF4-FFF2-40B4-BE49-F238E27FC236}">
                <a16:creationId xmlns="" xmlns:a16="http://schemas.microsoft.com/office/drawing/2014/main" id="{0351D9DB-9B7E-970D-EEEE-3F3F81B953F6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3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FC0002F-2EFC-854B-87B1-AC6FEF155FFF}"/>
              </a:ext>
            </a:extLst>
          </p:cNvPr>
          <p:cNvSpPr txBox="1"/>
          <p:nvPr/>
        </p:nvSpPr>
        <p:spPr>
          <a:xfrm>
            <a:off x="697040" y="1986451"/>
            <a:ext cx="61973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33350"/>
            <a:r>
              <a:rPr lang="x-none" sz="1800" b="1" dirty="0">
                <a:solidFill>
                  <a:srgbClr val="000000"/>
                </a:solidFill>
                <a:latin typeface="e-Ukraine Bold" pitchFamily="2" charset="77"/>
                <a:cs typeface="Arial" panose="020B0604020202020204" pitchFamily="34" charset="0"/>
              </a:rPr>
              <a:t>👉 </a:t>
            </a:r>
            <a:r>
              <a:rPr lang="uk-UA" sz="1800" b="1" dirty="0">
                <a:solidFill>
                  <a:srgbClr val="0F71B9"/>
                </a:solidFill>
                <a:latin typeface="e-Ukraine Bold" pitchFamily="2" charset="77"/>
              </a:rPr>
              <a:t>повний податковий супровід ветеранів</a:t>
            </a:r>
          </a:p>
        </p:txBody>
      </p:sp>
      <p:sp>
        <p:nvSpPr>
          <p:cNvPr id="38" name="Google Shape;161;p16">
            <a:extLst>
              <a:ext uri="{FF2B5EF4-FFF2-40B4-BE49-F238E27FC236}">
                <a16:creationId xmlns="" xmlns:a16="http://schemas.microsoft.com/office/drawing/2014/main" id="{81A4C150-C197-C6BA-1378-4A7E1FC27730}"/>
              </a:ext>
            </a:extLst>
          </p:cNvPr>
          <p:cNvSpPr/>
          <p:nvPr/>
        </p:nvSpPr>
        <p:spPr>
          <a:xfrm>
            <a:off x="623889" y="1415102"/>
            <a:ext cx="3067578" cy="397803"/>
          </a:xfrm>
          <a:prstGeom prst="roundRect">
            <a:avLst>
              <a:gd name="adj" fmla="val 50000"/>
            </a:avLst>
          </a:prstGeom>
          <a:solidFill>
            <a:srgbClr val="0F71B9"/>
          </a:solidFill>
          <a:ln w="6350">
            <a:solidFill>
              <a:srgbClr val="86B0DE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b="1" dirty="0">
                <a:solidFill>
                  <a:schemeClr val="bg1"/>
                </a:solidFill>
                <a:latin typeface="e-Ukraine Bold" pitchFamily="2" charset="77"/>
              </a:rPr>
              <a:t>Грантова підтримка </a:t>
            </a:r>
            <a:endParaRPr lang="x-none" sz="1800" dirty="0">
              <a:solidFill>
                <a:schemeClr val="bg1"/>
              </a:solidFill>
              <a:latin typeface="e-Ukraine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5683CE-6434-09B5-2AEB-3441970413E5}"/>
              </a:ext>
            </a:extLst>
          </p:cNvPr>
          <p:cNvSpPr txBox="1"/>
          <p:nvPr/>
        </p:nvSpPr>
        <p:spPr>
          <a:xfrm>
            <a:off x="998036" y="2408163"/>
            <a:ext cx="24975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uk-UA" sz="1200" b="1" dirty="0">
                <a:latin typeface="e-Ukraine Bold" pitchFamily="2" charset="77"/>
              </a:rPr>
              <a:t>Консультанти ОПК:</a:t>
            </a:r>
            <a:endParaRPr lang="uk-UA" sz="1200" dirty="0">
              <a:latin typeface="e-Ukraine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6786AF6-43C1-3F00-46C4-6C100A38047A}"/>
              </a:ext>
            </a:extLst>
          </p:cNvPr>
          <p:cNvSpPr/>
          <p:nvPr/>
        </p:nvSpPr>
        <p:spPr>
          <a:xfrm>
            <a:off x="1042569" y="3974592"/>
            <a:ext cx="10011254" cy="1924968"/>
          </a:xfrm>
          <a:prstGeom prst="roundRect">
            <a:avLst>
              <a:gd name="adj" fmla="val 9930"/>
            </a:avLst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endParaRPr lang="uk-UA" b="1" dirty="0">
              <a:solidFill>
                <a:srgbClr val="000000"/>
              </a:solidFill>
              <a:latin typeface="e-Ukraine Bold" pitchFamily="2" charset="77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b="1" dirty="0">
                <a:solidFill>
                  <a:srgbClr val="000000"/>
                </a:solidFill>
                <a:latin typeface="e-Ukraine Bold" pitchFamily="2" charset="77"/>
                <a:cs typeface="Arial" panose="020B0604020202020204" pitchFamily="34" charset="0"/>
              </a:rPr>
              <a:t>Чернігівський обласний </a:t>
            </a:r>
          </a:p>
          <a:p>
            <a:pPr>
              <a:buNone/>
            </a:pPr>
            <a:r>
              <a:rPr lang="uk-UA" b="1" dirty="0">
                <a:solidFill>
                  <a:srgbClr val="000000"/>
                </a:solidFill>
                <a:latin typeface="e-Ukraine Bold" pitchFamily="2" charset="77"/>
                <a:cs typeface="Arial" panose="020B0604020202020204" pitchFamily="34" charset="0"/>
              </a:rPr>
              <a:t>центр зайнятості</a:t>
            </a:r>
            <a:endParaRPr lang="x-none" b="1" dirty="0">
              <a:solidFill>
                <a:srgbClr val="000000"/>
              </a:solidFill>
              <a:latin typeface="e-Ukraine Bold" pitchFamily="2" charset="77"/>
              <a:cs typeface="Arial" panose="020B0604020202020204" pitchFamily="34" charset="0"/>
            </a:endParaRPr>
          </a:p>
        </p:txBody>
      </p:sp>
      <p:pic>
        <p:nvPicPr>
          <p:cNvPr id="43" name="Picture 42" descr="A blue and green background with white text&#10;&#10;AI-generated content may be incorrect.">
            <a:extLst>
              <a:ext uri="{FF2B5EF4-FFF2-40B4-BE49-F238E27FC236}">
                <a16:creationId xmlns="" xmlns:a16="http://schemas.microsoft.com/office/drawing/2014/main" id="{FE1B9C68-69BC-8930-2B1E-84920706B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484" y="4239119"/>
            <a:ext cx="1781329" cy="737998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42593EF-08DC-B5A0-DAB4-B4156452E294}"/>
              </a:ext>
            </a:extLst>
          </p:cNvPr>
          <p:cNvSpPr/>
          <p:nvPr/>
        </p:nvSpPr>
        <p:spPr>
          <a:xfrm>
            <a:off x="1028752" y="3921235"/>
            <a:ext cx="1252653" cy="237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dirty="0">
                <a:solidFill>
                  <a:srgbClr val="000000"/>
                </a:solidFill>
                <a:latin typeface="e-Ukraine Medium" pitchFamily="2" charset="77"/>
                <a:cs typeface="Arial" panose="020B0604020202020204" pitchFamily="34" charset="0"/>
              </a:rPr>
              <a:t>Механіка</a:t>
            </a:r>
            <a:endParaRPr lang="x-none" dirty="0">
              <a:solidFill>
                <a:srgbClr val="000000"/>
              </a:solidFill>
              <a:latin typeface="e-Ukraine Medium" pitchFamily="2" charset="77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13EAF96-C17F-4012-3BBD-E8B719C57813}"/>
              </a:ext>
            </a:extLst>
          </p:cNvPr>
          <p:cNvSpPr txBox="1"/>
          <p:nvPr/>
        </p:nvSpPr>
        <p:spPr>
          <a:xfrm>
            <a:off x="1289561" y="4977118"/>
            <a:ext cx="367898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latin typeface="e-Ukraine" pitchFamily="2" charset="77"/>
              </a:rPr>
              <a:t>інформує ДПС про умови грантів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latin typeface="e-Ukraine" pitchFamily="2" charset="77"/>
              </a:rPr>
              <a:t>інформує ветеранів про можливість консультацій та податкового супроводу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A14030C-E318-3B61-E916-09EBC2AC2A31}"/>
              </a:ext>
            </a:extLst>
          </p:cNvPr>
          <p:cNvSpPr txBox="1"/>
          <p:nvPr/>
        </p:nvSpPr>
        <p:spPr>
          <a:xfrm>
            <a:off x="5349755" y="4977118"/>
            <a:ext cx="154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200" dirty="0">
                <a:latin typeface="e-Ukraine" pitchFamily="2" charset="77"/>
              </a:rPr>
              <a:t>звертаються </a:t>
            </a:r>
            <a:br>
              <a:rPr lang="uk-UA" sz="1200" dirty="0">
                <a:latin typeface="e-Ukraine" pitchFamily="2" charset="77"/>
              </a:rPr>
            </a:br>
            <a:r>
              <a:rPr lang="uk-UA" sz="1200" dirty="0">
                <a:latin typeface="e-Ukraine" pitchFamily="2" charset="77"/>
              </a:rPr>
              <a:t>в ОПК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CF83B2D-DE6B-CA4B-5355-9AB1CAB98FEB}"/>
              </a:ext>
            </a:extLst>
          </p:cNvPr>
          <p:cNvSpPr txBox="1"/>
          <p:nvPr/>
        </p:nvSpPr>
        <p:spPr>
          <a:xfrm>
            <a:off x="8229408" y="4977118"/>
            <a:ext cx="262748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latin typeface="e-Ukraine" pitchFamily="2" charset="77"/>
              </a:rPr>
              <a:t>надає консультації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latin typeface="e-Ukraine" pitchFamily="2" charset="77"/>
              </a:rPr>
              <a:t>забезпечує податковий супровід </a:t>
            </a:r>
          </a:p>
        </p:txBody>
      </p:sp>
      <p:pic>
        <p:nvPicPr>
          <p:cNvPr id="48" name="Graphic 47" descr="Caret Right with solid fill">
            <a:extLst>
              <a:ext uri="{FF2B5EF4-FFF2-40B4-BE49-F238E27FC236}">
                <a16:creationId xmlns="" xmlns:a16="http://schemas.microsoft.com/office/drawing/2014/main" id="{47B358DD-3DEE-A591-B503-9ED07D960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822" y="4430003"/>
            <a:ext cx="376487" cy="376487"/>
          </a:xfrm>
          <a:prstGeom prst="rect">
            <a:avLst/>
          </a:prstGeom>
        </p:spPr>
      </p:pic>
      <p:pic>
        <p:nvPicPr>
          <p:cNvPr id="49" name="Graphic 48" descr="Caret Right with solid fill">
            <a:extLst>
              <a:ext uri="{FF2B5EF4-FFF2-40B4-BE49-F238E27FC236}">
                <a16:creationId xmlns="" xmlns:a16="http://schemas.microsoft.com/office/drawing/2014/main" id="{1B6CE3B3-3F25-53E3-2A04-36316CE48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6688" y="4430003"/>
            <a:ext cx="376487" cy="37648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A85A944-DF39-0BEB-5309-A8C1737BC3B5}"/>
              </a:ext>
            </a:extLst>
          </p:cNvPr>
          <p:cNvSpPr txBox="1"/>
          <p:nvPr/>
        </p:nvSpPr>
        <p:spPr>
          <a:xfrm>
            <a:off x="5756296" y="4356636"/>
            <a:ext cx="731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🧑‍💼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4E6B3A6D-76CE-B4B9-DB5D-D7D3455F79A1}"/>
              </a:ext>
            </a:extLst>
          </p:cNvPr>
          <p:cNvSpPr/>
          <p:nvPr/>
        </p:nvSpPr>
        <p:spPr>
          <a:xfrm>
            <a:off x="1015450" y="2718552"/>
            <a:ext cx="2166678" cy="900000"/>
          </a:xfrm>
          <a:prstGeom prst="roundRect">
            <a:avLst>
              <a:gd name="adj" fmla="val 14318"/>
            </a:avLst>
          </a:prstGeom>
          <a:solidFill>
            <a:srgbClr val="DDEAF6">
              <a:alpha val="50980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1.</a:t>
            </a:r>
            <a:br>
              <a:rPr lang="uk-UA" sz="1200" dirty="0">
                <a:solidFill>
                  <a:schemeClr val="tx1"/>
                </a:solidFill>
                <a:latin typeface="e-Ukraine" pitchFamily="2" charset="77"/>
              </a:rPr>
            </a:b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допомагають обрати систему оподаткування 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D055C467-5591-52FC-022A-4EAA2F046744}"/>
              </a:ext>
            </a:extLst>
          </p:cNvPr>
          <p:cNvSpPr/>
          <p:nvPr/>
        </p:nvSpPr>
        <p:spPr>
          <a:xfrm>
            <a:off x="3262366" y="2718553"/>
            <a:ext cx="1587426" cy="900000"/>
          </a:xfrm>
          <a:prstGeom prst="roundRect">
            <a:avLst>
              <a:gd name="adj" fmla="val 14318"/>
            </a:avLst>
          </a:prstGeom>
          <a:solidFill>
            <a:srgbClr val="DDEAF6">
              <a:alpha val="50980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2.</a:t>
            </a:r>
            <a:br>
              <a:rPr lang="uk-UA" sz="1200" dirty="0">
                <a:solidFill>
                  <a:schemeClr val="tx1"/>
                </a:solidFill>
                <a:latin typeface="e-Ukraine" pitchFamily="2" charset="77"/>
              </a:rPr>
            </a:b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пояснюють податковий облік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F4A32A1-86F1-9FF2-E531-83A45C2C197A}"/>
              </a:ext>
            </a:extLst>
          </p:cNvPr>
          <p:cNvSpPr/>
          <p:nvPr/>
        </p:nvSpPr>
        <p:spPr>
          <a:xfrm>
            <a:off x="4940749" y="2718553"/>
            <a:ext cx="3787349" cy="900000"/>
          </a:xfrm>
          <a:prstGeom prst="roundRect">
            <a:avLst>
              <a:gd name="adj" fmla="val 14318"/>
            </a:avLst>
          </a:prstGeom>
          <a:solidFill>
            <a:srgbClr val="DDEAF6">
              <a:alpha val="50980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3.</a:t>
            </a:r>
            <a:br>
              <a:rPr lang="uk-UA" sz="1200" dirty="0">
                <a:solidFill>
                  <a:schemeClr val="tx1"/>
                </a:solidFill>
                <a:latin typeface="e-Ukraine" pitchFamily="2" charset="77"/>
              </a:rPr>
            </a:b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допомагають ⁠ з оформленням податкових документів для отримання грантів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A1C09301-1211-270B-76FC-07039B4D7248}"/>
              </a:ext>
            </a:extLst>
          </p:cNvPr>
          <p:cNvSpPr/>
          <p:nvPr/>
        </p:nvSpPr>
        <p:spPr>
          <a:xfrm>
            <a:off x="8808335" y="2718553"/>
            <a:ext cx="2268638" cy="900000"/>
          </a:xfrm>
          <a:prstGeom prst="roundRect">
            <a:avLst>
              <a:gd name="adj" fmla="val 14318"/>
            </a:avLst>
          </a:prstGeom>
          <a:solidFill>
            <a:srgbClr val="DDEAF6">
              <a:alpha val="50980"/>
            </a:srgbClr>
          </a:solidFill>
          <a:ln w="6350">
            <a:solidFill>
              <a:schemeClr val="bg1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4.</a:t>
            </a:r>
            <a:br>
              <a:rPr lang="uk-UA" sz="1200" dirty="0">
                <a:solidFill>
                  <a:schemeClr val="tx1"/>
                </a:solidFill>
                <a:latin typeface="e-Ukraine" pitchFamily="2" charset="77"/>
              </a:rPr>
            </a:br>
            <a:r>
              <a:rPr lang="uk-UA" sz="1200" dirty="0">
                <a:solidFill>
                  <a:schemeClr val="tx1"/>
                </a:solidFill>
                <a:latin typeface="e-Ukraine" pitchFamily="2" charset="77"/>
              </a:rPr>
              <a:t>супроводжують після отримання гранту</a:t>
            </a:r>
          </a:p>
        </p:txBody>
      </p:sp>
    </p:spTree>
    <p:extLst>
      <p:ext uri="{BB962C8B-B14F-4D97-AF65-F5344CB8AC3E}">
        <p14:creationId xmlns:p14="http://schemas.microsoft.com/office/powerpoint/2010/main" val="344525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="" xmlns:a16="http://schemas.microsoft.com/office/drawing/2014/main" id="{CB4831E9-DE5B-D225-69ED-C3020AC7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person behind him&#10;&#10;AI-generated content may be incorrect.">
            <a:extLst>
              <a:ext uri="{FF2B5EF4-FFF2-40B4-BE49-F238E27FC236}">
                <a16:creationId xmlns="" xmlns:a16="http://schemas.microsoft.com/office/drawing/2014/main" id="{3EBC84BB-5F3D-5279-ADEF-D59383E4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3" r="6334"/>
          <a:stretch>
            <a:fillRect/>
          </a:stretch>
        </p:blipFill>
        <p:spPr>
          <a:xfrm>
            <a:off x="3428347" y="2018805"/>
            <a:ext cx="8763654" cy="4839195"/>
          </a:xfrm>
          <a:prstGeom prst="rect">
            <a:avLst/>
          </a:prstGeom>
        </p:spPr>
      </p:pic>
      <p:sp>
        <p:nvSpPr>
          <p:cNvPr id="7" name="Google Shape;138;p15">
            <a:extLst>
              <a:ext uri="{FF2B5EF4-FFF2-40B4-BE49-F238E27FC236}">
                <a16:creationId xmlns="" xmlns:a16="http://schemas.microsoft.com/office/drawing/2014/main" id="{DF908561-CCA7-B8C2-481F-C4BD9D83EEA6}"/>
              </a:ext>
            </a:extLst>
          </p:cNvPr>
          <p:cNvSpPr/>
          <p:nvPr/>
        </p:nvSpPr>
        <p:spPr>
          <a:xfrm rot="16200000">
            <a:off x="1882024" y="2880412"/>
            <a:ext cx="5306785" cy="232181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0F89AC7C-2A98-662D-5B33-5846A038B7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08" t="25574" r="398" b="13123"/>
          <a:stretch>
            <a:fillRect/>
          </a:stretch>
        </p:blipFill>
        <p:spPr>
          <a:xfrm flipH="1">
            <a:off x="-1" y="2018805"/>
            <a:ext cx="12192000" cy="4839195"/>
          </a:xfrm>
          <a:prstGeom prst="rect">
            <a:avLst/>
          </a:prstGeom>
        </p:spPr>
      </p:pic>
      <p:pic>
        <p:nvPicPr>
          <p:cNvPr id="9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46196D04-81BD-6EBB-E4CB-1466DAB9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38" t="40617" r="1292" b="13368"/>
          <a:stretch>
            <a:fillRect/>
          </a:stretch>
        </p:blipFill>
        <p:spPr>
          <a:xfrm>
            <a:off x="0" y="2006930"/>
            <a:ext cx="12192000" cy="4665367"/>
          </a:xfrm>
          <a:prstGeom prst="rect">
            <a:avLst/>
          </a:prstGeom>
        </p:spPr>
      </p:pic>
      <p:sp>
        <p:nvSpPr>
          <p:cNvPr id="8" name="Google Shape;140;p15">
            <a:extLst>
              <a:ext uri="{FF2B5EF4-FFF2-40B4-BE49-F238E27FC236}">
                <a16:creationId xmlns="" xmlns:a16="http://schemas.microsoft.com/office/drawing/2014/main" id="{E6156B64-D279-6253-C92E-489E215D485D}"/>
              </a:ext>
            </a:extLst>
          </p:cNvPr>
          <p:cNvSpPr/>
          <p:nvPr/>
        </p:nvSpPr>
        <p:spPr>
          <a:xfrm rot="-5400000">
            <a:off x="6007800" y="677550"/>
            <a:ext cx="176400" cy="12184500"/>
          </a:xfrm>
          <a:prstGeom prst="rect">
            <a:avLst/>
          </a:prstGeom>
          <a:gradFill>
            <a:gsLst>
              <a:gs pos="0">
                <a:srgbClr val="0F71BA"/>
              </a:gs>
              <a:gs pos="100000">
                <a:srgbClr val="26A97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61;p16">
            <a:extLst>
              <a:ext uri="{FF2B5EF4-FFF2-40B4-BE49-F238E27FC236}">
                <a16:creationId xmlns="" xmlns:a16="http://schemas.microsoft.com/office/drawing/2014/main" id="{281922D8-6913-9509-41AD-F859096BE0D5}"/>
              </a:ext>
            </a:extLst>
          </p:cNvPr>
          <p:cNvSpPr/>
          <p:nvPr/>
        </p:nvSpPr>
        <p:spPr>
          <a:xfrm>
            <a:off x="623887" y="1324118"/>
            <a:ext cx="3325943" cy="397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86B0DE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e-Ukraine" pitchFamily="2" charset="77"/>
              </a:rPr>
              <a:t>створений 8 вересня 2025 </a:t>
            </a:r>
          </a:p>
        </p:txBody>
      </p:sp>
      <p:sp>
        <p:nvSpPr>
          <p:cNvPr id="14" name="Google Shape;141;p15">
            <a:extLst>
              <a:ext uri="{FF2B5EF4-FFF2-40B4-BE49-F238E27FC236}">
                <a16:creationId xmlns="" xmlns:a16="http://schemas.microsoft.com/office/drawing/2014/main" id="{F22983A3-6146-7121-FEAA-78100180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73063"/>
            <a:ext cx="8752113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ОФІС ПОДАТКОВИХ КОНСУЛЬТАНТІВ (ОПК)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20" name="Google Shape;161;p16">
            <a:extLst>
              <a:ext uri="{FF2B5EF4-FFF2-40B4-BE49-F238E27FC236}">
                <a16:creationId xmlns="" xmlns:a16="http://schemas.microsoft.com/office/drawing/2014/main" id="{440D75EE-40CA-2F3F-68F7-28FBA41B7CF3}"/>
              </a:ext>
            </a:extLst>
          </p:cNvPr>
          <p:cNvSpPr/>
          <p:nvPr/>
        </p:nvSpPr>
        <p:spPr>
          <a:xfrm>
            <a:off x="6495675" y="1318456"/>
            <a:ext cx="5072438" cy="397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86B0DE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e-Ukraine" pitchFamily="2" charset="77"/>
              </a:rPr>
              <a:t>працює на базі ГУ ДПС у Чернігівській області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37DED68-B26C-1386-D937-A06E38DD705B}"/>
              </a:ext>
            </a:extLst>
          </p:cNvPr>
          <p:cNvSpPr/>
          <p:nvPr/>
        </p:nvSpPr>
        <p:spPr>
          <a:xfrm>
            <a:off x="623888" y="2146794"/>
            <a:ext cx="3508725" cy="4198443"/>
          </a:xfrm>
          <a:prstGeom prst="roundRect">
            <a:avLst>
              <a:gd name="adj" fmla="val 4076"/>
            </a:avLst>
          </a:prstGeom>
          <a:solidFill>
            <a:srgbClr val="FFFFFF">
              <a:alpha val="83922"/>
            </a:srgbClr>
          </a:solidFill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663"/>
            <a:endParaRPr lang="uk-UA" sz="3600" b="1" dirty="0">
              <a:solidFill>
                <a:schemeClr val="tx1"/>
              </a:solidFill>
              <a:latin typeface="e-Ukraine Bold" pitchFamily="2" charset="77"/>
            </a:endParaRPr>
          </a:p>
          <a:p>
            <a:pPr marL="93663"/>
            <a:r>
              <a:rPr lang="uk-UA" sz="3600" b="1" dirty="0">
                <a:solidFill>
                  <a:schemeClr val="tx1"/>
                </a:solidFill>
                <a:latin typeface="e-Ukraine Bold" pitchFamily="2" charset="77"/>
              </a:rPr>
              <a:t>1 489 </a:t>
            </a:r>
            <a:r>
              <a:rPr lang="uk-UA" sz="2800" b="1" dirty="0">
                <a:solidFill>
                  <a:schemeClr val="tx1"/>
                </a:solidFill>
                <a:latin typeface="e-Ukraine Bold" pitchFamily="2" charset="77"/>
              </a:rPr>
              <a:t/>
            </a:r>
            <a:br>
              <a:rPr lang="uk-UA" sz="2800" b="1" dirty="0">
                <a:solidFill>
                  <a:schemeClr val="tx1"/>
                </a:solidFill>
                <a:latin typeface="e-Ukraine Bold" pitchFamily="2" charset="77"/>
              </a:rPr>
            </a:b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консультацій</a:t>
            </a:r>
          </a:p>
          <a:p>
            <a:pPr marL="93663"/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за 9 місяців</a:t>
            </a:r>
          </a:p>
          <a:p>
            <a:pPr marL="93663"/>
            <a:endParaRPr lang="uk-UA" sz="1800" dirty="0">
              <a:solidFill>
                <a:schemeClr val="tx1"/>
              </a:solidFill>
              <a:latin typeface="e-Ukraine" pitchFamily="2" charset="77"/>
            </a:endParaRPr>
          </a:p>
          <a:p>
            <a:pPr marL="93663"/>
            <a:endParaRPr lang="uk-UA" sz="1800" dirty="0">
              <a:solidFill>
                <a:schemeClr val="tx1"/>
              </a:solidFill>
              <a:latin typeface="e-Ukraine Light" pitchFamily="2" charset="77"/>
            </a:endParaRPr>
          </a:p>
          <a:p>
            <a:pPr marL="93663"/>
            <a:r>
              <a:rPr lang="uk-UA" sz="3600" b="1" dirty="0">
                <a:solidFill>
                  <a:schemeClr val="tx1"/>
                </a:solidFill>
                <a:latin typeface="e-Ukraine Bold" pitchFamily="2" charset="77"/>
              </a:rPr>
              <a:t>151</a:t>
            </a:r>
            <a:br>
              <a:rPr lang="uk-UA" sz="3600" b="1" dirty="0">
                <a:solidFill>
                  <a:schemeClr val="tx1"/>
                </a:solidFill>
                <a:latin typeface="e-Ukraine Bold" pitchFamily="2" charset="77"/>
              </a:rPr>
            </a:b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фахівців ДПС залучено до роботи ОПК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61F2F7A-591B-9FA0-3666-0AE186993E7F}"/>
              </a:ext>
            </a:extLst>
          </p:cNvPr>
          <p:cNvSpPr/>
          <p:nvPr/>
        </p:nvSpPr>
        <p:spPr>
          <a:xfrm>
            <a:off x="4324027" y="2146794"/>
            <a:ext cx="3873489" cy="4198443"/>
          </a:xfrm>
          <a:prstGeom prst="roundRect">
            <a:avLst>
              <a:gd name="adj" fmla="val 4830"/>
            </a:avLst>
          </a:prstGeom>
          <a:solidFill>
            <a:srgbClr val="FFFFFF">
              <a:alpha val="83922"/>
            </a:srgbClr>
          </a:solidFill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663"/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Структура клієнтів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="" xmlns:a16="http://schemas.microsoft.com/office/drawing/2014/main" id="{98D97D71-1524-2F7B-2635-DFEAC4BFF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501830"/>
              </p:ext>
            </p:extLst>
          </p:nvPr>
        </p:nvGraphicFramePr>
        <p:xfrm>
          <a:off x="4204038" y="2849492"/>
          <a:ext cx="4008581" cy="349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A743DE7-8CCB-655C-DC47-9B4B6B2382B3}"/>
              </a:ext>
            </a:extLst>
          </p:cNvPr>
          <p:cNvSpPr txBox="1"/>
          <p:nvPr/>
        </p:nvSpPr>
        <p:spPr>
          <a:xfrm>
            <a:off x="6950392" y="4675316"/>
            <a:ext cx="918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67</a:t>
            </a:r>
            <a:r>
              <a:rPr lang="uk-UA" sz="1600" b="1" dirty="0">
                <a:solidFill>
                  <a:schemeClr val="bg1"/>
                </a:solidFill>
                <a:latin typeface="e-Ukraine Bold" pitchFamily="2" charset="77"/>
              </a:rPr>
              <a:t>%</a:t>
            </a:r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 </a:t>
            </a:r>
            <a:endParaRPr lang="x-none" sz="2400" b="1" dirty="0">
              <a:solidFill>
                <a:schemeClr val="bg1"/>
              </a:solidFill>
              <a:latin typeface="e-Ukraine Bold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A1830D-99F0-5561-E32E-3C22EA225350}"/>
              </a:ext>
            </a:extLst>
          </p:cNvPr>
          <p:cNvSpPr txBox="1"/>
          <p:nvPr/>
        </p:nvSpPr>
        <p:spPr>
          <a:xfrm>
            <a:off x="4563082" y="4175194"/>
            <a:ext cx="918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18</a:t>
            </a:r>
            <a:r>
              <a:rPr lang="uk-UA" sz="1600" b="1" dirty="0">
                <a:solidFill>
                  <a:schemeClr val="bg1"/>
                </a:solidFill>
                <a:latin typeface="e-Ukraine Bold" pitchFamily="2" charset="77"/>
              </a:rPr>
              <a:t>%</a:t>
            </a:r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 </a:t>
            </a:r>
            <a:endParaRPr lang="x-none" sz="2400" b="1" dirty="0">
              <a:solidFill>
                <a:schemeClr val="bg1"/>
              </a:solidFill>
              <a:latin typeface="e-Ukraine Bold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0B32D59-8CDA-EC22-A66F-7E68D841DD7A}"/>
              </a:ext>
            </a:extLst>
          </p:cNvPr>
          <p:cNvSpPr txBox="1"/>
          <p:nvPr/>
        </p:nvSpPr>
        <p:spPr>
          <a:xfrm>
            <a:off x="5260954" y="3121035"/>
            <a:ext cx="918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15</a:t>
            </a:r>
            <a:r>
              <a:rPr lang="uk-UA" sz="1600" b="1" dirty="0">
                <a:solidFill>
                  <a:schemeClr val="bg1"/>
                </a:solidFill>
                <a:latin typeface="e-Ukraine Bold" pitchFamily="2" charset="77"/>
              </a:rPr>
              <a:t>%</a:t>
            </a:r>
            <a:r>
              <a:rPr lang="uk-UA" sz="2400" b="1" dirty="0">
                <a:solidFill>
                  <a:schemeClr val="bg1"/>
                </a:solidFill>
                <a:latin typeface="e-Ukraine Bold" pitchFamily="2" charset="77"/>
              </a:rPr>
              <a:t> </a:t>
            </a:r>
            <a:endParaRPr lang="x-none" sz="2400" b="1" dirty="0">
              <a:solidFill>
                <a:schemeClr val="bg1"/>
              </a:solidFill>
              <a:latin typeface="e-Ukraine Bold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E317246-2C88-47E5-0514-FD2419F80624}"/>
              </a:ext>
            </a:extLst>
          </p:cNvPr>
          <p:cNvSpPr txBox="1"/>
          <p:nvPr/>
        </p:nvSpPr>
        <p:spPr>
          <a:xfrm>
            <a:off x="6711169" y="5111765"/>
            <a:ext cx="1012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e-Ukraine" pitchFamily="2" charset="77"/>
              </a:rPr>
              <a:t>фізичні особи </a:t>
            </a:r>
            <a:endParaRPr lang="x-none" dirty="0">
              <a:solidFill>
                <a:schemeClr val="bg1"/>
              </a:solidFill>
              <a:latin typeface="e-Ukraine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74D49ED-0405-EE2B-7157-A3A89D8CBD32}"/>
              </a:ext>
            </a:extLst>
          </p:cNvPr>
          <p:cNvSpPr txBox="1"/>
          <p:nvPr/>
        </p:nvSpPr>
        <p:spPr>
          <a:xfrm>
            <a:off x="5213776" y="3477793"/>
            <a:ext cx="1012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e-Ukraine" pitchFamily="2" charset="77"/>
              </a:rPr>
              <a:t>бізнес</a:t>
            </a:r>
            <a:endParaRPr lang="x-none" dirty="0">
              <a:solidFill>
                <a:schemeClr val="bg1"/>
              </a:solidFill>
              <a:latin typeface="e-Ukraine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72B7204-24A5-11C7-8908-6A0D89A4D5F2}"/>
              </a:ext>
            </a:extLst>
          </p:cNvPr>
          <p:cNvSpPr txBox="1"/>
          <p:nvPr/>
        </p:nvSpPr>
        <p:spPr>
          <a:xfrm>
            <a:off x="4664344" y="4561486"/>
            <a:ext cx="715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e-Ukraine" pitchFamily="2" charset="77"/>
              </a:rPr>
              <a:t>ФОП</a:t>
            </a:r>
            <a:endParaRPr lang="x-none" dirty="0">
              <a:solidFill>
                <a:schemeClr val="bg1"/>
              </a:solidFill>
              <a:latin typeface="e-Ukraine" pitchFamily="2" charset="77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201E9D92-4063-A076-E739-E07D56CD8238}"/>
              </a:ext>
            </a:extLst>
          </p:cNvPr>
          <p:cNvGrpSpPr/>
          <p:nvPr/>
        </p:nvGrpSpPr>
        <p:grpSpPr>
          <a:xfrm>
            <a:off x="8593835" y="2471721"/>
            <a:ext cx="2048704" cy="1174003"/>
            <a:chOff x="7893050" y="5572125"/>
            <a:chExt cx="426590" cy="192038"/>
          </a:xfrm>
        </p:grpSpPr>
        <p:sp>
          <p:nvSpPr>
            <p:cNvPr id="130" name="Rounded Rectangle 129">
              <a:extLst>
                <a:ext uri="{FF2B5EF4-FFF2-40B4-BE49-F238E27FC236}">
                  <a16:creationId xmlns="" xmlns:a16="http://schemas.microsoft.com/office/drawing/2014/main" id="{D66377F4-95B6-2143-5584-D23D71C5E49E}"/>
                </a:ext>
              </a:extLst>
            </p:cNvPr>
            <p:cNvSpPr/>
            <p:nvPr/>
          </p:nvSpPr>
          <p:spPr>
            <a:xfrm>
              <a:off x="7893050" y="5572125"/>
              <a:ext cx="426590" cy="192038"/>
            </a:xfrm>
            <a:prstGeom prst="roundRect">
              <a:avLst>
                <a:gd name="adj" fmla="val 22318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spcBef>
                  <a:spcPts val="0"/>
                </a:spcBef>
                <a:spcAft>
                  <a:spcPts val="0"/>
                </a:spcAft>
              </a:pPr>
              <a:r>
                <a:rPr lang="uk-UA" sz="2800" b="1" dirty="0">
                  <a:solidFill>
                    <a:schemeClr val="tx1"/>
                  </a:solidFill>
                  <a:latin typeface="e-Ukraine Bold" pitchFamily="2" charset="77"/>
                </a:rPr>
                <a:t>     97,3</a:t>
              </a:r>
              <a:r>
                <a:rPr lang="uk-UA" sz="1800" b="1" dirty="0">
                  <a:solidFill>
                    <a:schemeClr val="tx1"/>
                  </a:solidFill>
                  <a:latin typeface="e-Ukraine Bold" pitchFamily="2" charset="77"/>
                </a:rPr>
                <a:t>% </a:t>
              </a:r>
              <a:r>
                <a:rPr lang="uk-UA" sz="1600" b="1" dirty="0">
                  <a:solidFill>
                    <a:schemeClr val="tx1"/>
                  </a:solidFill>
                  <a:latin typeface="e-Ukraine Bold" pitchFamily="2" charset="77"/>
                </a:rPr>
                <a:t>задоволеності</a:t>
              </a:r>
              <a:endParaRPr lang="uk-UA" dirty="0">
                <a:solidFill>
                  <a:schemeClr val="tx1"/>
                </a:solidFill>
                <a:latin typeface="e-Ukraine" pitchFamily="2" charset="77"/>
              </a:endParaRPr>
            </a:p>
          </p:txBody>
        </p:sp>
        <p:pic>
          <p:nvPicPr>
            <p:cNvPr id="131" name="Graphic 130" descr="Thumbs up sign with solid fill">
              <a:extLst>
                <a:ext uri="{FF2B5EF4-FFF2-40B4-BE49-F238E27FC236}">
                  <a16:creationId xmlns="" xmlns:a16="http://schemas.microsoft.com/office/drawing/2014/main" id="{9E59FC29-C5B4-C4E5-C813-5A4EE6E0E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26858" y="5593755"/>
              <a:ext cx="96055" cy="75481"/>
            </a:xfrm>
            <a:prstGeom prst="rect">
              <a:avLst/>
            </a:prstGeom>
          </p:spPr>
        </p:pic>
      </p:grpSp>
      <p:sp>
        <p:nvSpPr>
          <p:cNvPr id="136" name="Slide Number Placeholder 14">
            <a:extLst>
              <a:ext uri="{FF2B5EF4-FFF2-40B4-BE49-F238E27FC236}">
                <a16:creationId xmlns="" xmlns:a16="http://schemas.microsoft.com/office/drawing/2014/main" id="{D37B6835-BCF9-E028-4519-DD2DF086C515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4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32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="" xmlns:a16="http://schemas.microsoft.com/office/drawing/2014/main" id="{F6FDE671-FDF1-DC43-0ED5-049AFBEEE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6AA45F89-CD01-330D-9B5A-0546FF025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20955" r="47596" b="34824"/>
          <a:stretch>
            <a:fillRect/>
          </a:stretch>
        </p:blipFill>
        <p:spPr bwMode="auto">
          <a:xfrm>
            <a:off x="0" y="0"/>
            <a:ext cx="12192000" cy="69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D2A8AE1A-ED5E-EDCA-D565-0869B17B585C}"/>
              </a:ext>
            </a:extLst>
          </p:cNvPr>
          <p:cNvSpPr/>
          <p:nvPr/>
        </p:nvSpPr>
        <p:spPr>
          <a:xfrm>
            <a:off x="623887" y="1286934"/>
            <a:ext cx="10339485" cy="2295510"/>
          </a:xfrm>
          <a:prstGeom prst="roundRect">
            <a:avLst>
              <a:gd name="adj" fmla="val 8362"/>
            </a:avLst>
          </a:prstGeom>
          <a:solidFill>
            <a:srgbClr val="FFFFFF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1800" b="1" dirty="0">
                <a:solidFill>
                  <a:schemeClr val="tx1"/>
                </a:solidFill>
                <a:latin typeface="e-Ukraine Bold" pitchFamily="2" charset="77"/>
              </a:rPr>
              <a:t>Працевлаштування</a:t>
            </a:r>
            <a:endParaRPr lang="uk-UA" sz="1800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E148833-DEC0-90DD-B194-A62579D35C5A}"/>
              </a:ext>
            </a:extLst>
          </p:cNvPr>
          <p:cNvSpPr/>
          <p:nvPr/>
        </p:nvSpPr>
        <p:spPr>
          <a:xfrm>
            <a:off x="623888" y="3761772"/>
            <a:ext cx="5346606" cy="2541662"/>
          </a:xfrm>
          <a:prstGeom prst="roundRect">
            <a:avLst>
              <a:gd name="adj" fmla="val 9532"/>
            </a:avLst>
          </a:prstGeom>
          <a:solidFill>
            <a:srgbClr val="FFFFFF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1800" b="1" dirty="0">
                <a:solidFill>
                  <a:schemeClr val="tx1"/>
                </a:solidFill>
                <a:latin typeface="e-Ukraine Bold" pitchFamily="2" charset="77"/>
              </a:rPr>
              <a:t>Чому це важливо</a:t>
            </a:r>
            <a:endParaRPr lang="uk-UA" sz="1800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E8FD761-6E29-34F4-14EA-DD495B1B0527}"/>
              </a:ext>
            </a:extLst>
          </p:cNvPr>
          <p:cNvSpPr/>
          <p:nvPr/>
        </p:nvSpPr>
        <p:spPr>
          <a:xfrm>
            <a:off x="6168008" y="3761772"/>
            <a:ext cx="5346606" cy="2541662"/>
          </a:xfrm>
          <a:prstGeom prst="roundRect">
            <a:avLst>
              <a:gd name="adj" fmla="val 8947"/>
            </a:avLst>
          </a:prstGeom>
          <a:solidFill>
            <a:srgbClr val="FFFFFF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1800" b="1" dirty="0">
                <a:solidFill>
                  <a:schemeClr val="tx1"/>
                </a:solidFill>
                <a:latin typeface="e-Ukraine Bold" pitchFamily="2" charset="77"/>
              </a:rPr>
              <a:t>Система залучення</a:t>
            </a:r>
            <a:endParaRPr lang="uk-UA" sz="1800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8" name="Google Shape;140;p15">
            <a:extLst>
              <a:ext uri="{FF2B5EF4-FFF2-40B4-BE49-F238E27FC236}">
                <a16:creationId xmlns="" xmlns:a16="http://schemas.microsoft.com/office/drawing/2014/main" id="{692A2509-A9D0-15D4-27D2-0FEA5613276A}"/>
              </a:ext>
            </a:extLst>
          </p:cNvPr>
          <p:cNvSpPr/>
          <p:nvPr/>
        </p:nvSpPr>
        <p:spPr>
          <a:xfrm rot="-5400000">
            <a:off x="6007800" y="677550"/>
            <a:ext cx="176400" cy="12184500"/>
          </a:xfrm>
          <a:prstGeom prst="rect">
            <a:avLst/>
          </a:prstGeom>
          <a:gradFill>
            <a:gsLst>
              <a:gs pos="0">
                <a:srgbClr val="0F71BA"/>
              </a:gs>
              <a:gs pos="100000">
                <a:srgbClr val="26A97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;p15">
            <a:extLst>
              <a:ext uri="{FF2B5EF4-FFF2-40B4-BE49-F238E27FC236}">
                <a16:creationId xmlns="" xmlns:a16="http://schemas.microsoft.com/office/drawing/2014/main" id="{A8343626-5699-8F33-1C96-13A3E7E94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373063"/>
            <a:ext cx="6494529" cy="923299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ІНТЕГРАЦІЯ ВЕТЕРАНІВ у </a:t>
            </a:r>
          </a:p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ГУ ДПС у Чернігівській області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6DED5D9C-70D6-BF02-2735-FD5842242005}"/>
              </a:ext>
            </a:extLst>
          </p:cNvPr>
          <p:cNvSpPr/>
          <p:nvPr/>
        </p:nvSpPr>
        <p:spPr>
          <a:xfrm>
            <a:off x="767706" y="1826999"/>
            <a:ext cx="9931717" cy="1592605"/>
          </a:xfrm>
          <a:prstGeom prst="roundRect">
            <a:avLst>
              <a:gd name="adj" fmla="val 12564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Aft>
                <a:spcPts val="400"/>
              </a:spcAft>
            </a:pPr>
            <a:endParaRPr lang="uk-UA" sz="1600" dirty="0">
              <a:solidFill>
                <a:schemeClr val="tx1"/>
              </a:solidFill>
              <a:latin typeface="e-Ukraine Light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5CABD8D-03E1-B11C-7ED3-FA67C8B460C0}"/>
              </a:ext>
            </a:extLst>
          </p:cNvPr>
          <p:cNvSpPr/>
          <p:nvPr/>
        </p:nvSpPr>
        <p:spPr>
          <a:xfrm>
            <a:off x="767706" y="4282633"/>
            <a:ext cx="5059353" cy="1881406"/>
          </a:xfrm>
          <a:prstGeom prst="roundRect">
            <a:avLst>
              <a:gd name="adj" fmla="val 12564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None/>
            </a:pPr>
            <a:r>
              <a:rPr lang="uk-UA" sz="1600" dirty="0">
                <a:solidFill>
                  <a:schemeClr val="tx1"/>
                </a:solidFill>
                <a:latin typeface="e-Ukraine" pitchFamily="2" charset="77"/>
              </a:rPr>
              <a:t>Ветерани в ДПС: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  <a:latin typeface="e-Ukraine Light" pitchFamily="2" charset="77"/>
              </a:rPr>
              <a:t>краще розуміють ветеранів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  <a:latin typeface="e-Ukraine Light" pitchFamily="2" charset="77"/>
              </a:rPr>
              <a:t>створюють довіру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  <a:latin typeface="e-Ukraine Light" pitchFamily="2" charset="77"/>
              </a:rPr>
              <a:t>покращують комунікацію </a:t>
            </a:r>
          </a:p>
          <a:p>
            <a:pPr>
              <a:spcAft>
                <a:spcPts val="400"/>
              </a:spcAft>
              <a:buNone/>
            </a:pPr>
            <a:r>
              <a:rPr lang="x-none" sz="1600" dirty="0">
                <a:solidFill>
                  <a:schemeClr val="tx1"/>
                </a:solidFill>
                <a:latin typeface="e-Ukraine" pitchFamily="2" charset="77"/>
              </a:rPr>
              <a:t>👉 </a:t>
            </a:r>
            <a:r>
              <a:rPr lang="uk-UA" sz="1700" dirty="0">
                <a:solidFill>
                  <a:schemeClr val="tx1"/>
                </a:solidFill>
                <a:latin typeface="e-Ukraine" pitchFamily="2" charset="77"/>
              </a:rPr>
              <a:t>це важливий елемент сервісу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E1F082D-FCEC-0A30-87BC-C045C6DACC6B}"/>
              </a:ext>
            </a:extLst>
          </p:cNvPr>
          <p:cNvSpPr/>
          <p:nvPr/>
        </p:nvSpPr>
        <p:spPr>
          <a:xfrm>
            <a:off x="6184125" y="4360381"/>
            <a:ext cx="5146894" cy="1803658"/>
          </a:xfrm>
          <a:prstGeom prst="roundRect">
            <a:avLst>
              <a:gd name="adj" fmla="val 12564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None/>
            </a:pPr>
            <a:r>
              <a:rPr lang="x-none" sz="1600" dirty="0">
                <a:solidFill>
                  <a:schemeClr val="tx1"/>
                </a:solidFill>
                <a:latin typeface="e-Ukraine" pitchFamily="2" charset="77"/>
              </a:rPr>
              <a:t>👉 </a:t>
            </a:r>
            <a:r>
              <a:rPr lang="uk-UA" sz="1700" dirty="0">
                <a:solidFill>
                  <a:schemeClr val="tx1"/>
                </a:solidFill>
                <a:latin typeface="e-Ukraine" pitchFamily="2" charset="77"/>
              </a:rPr>
              <a:t>модель партнерського </a:t>
            </a:r>
            <a:r>
              <a:rPr lang="uk-UA" sz="1700" dirty="0" err="1">
                <a:solidFill>
                  <a:schemeClr val="tx1"/>
                </a:solidFill>
                <a:latin typeface="e-Ukraine" pitchFamily="2" charset="77"/>
              </a:rPr>
              <a:t>рекрутингу</a:t>
            </a:r>
            <a:endParaRPr lang="x-none" sz="1700" dirty="0">
              <a:solidFill>
                <a:schemeClr val="tx1"/>
              </a:solidFill>
              <a:latin typeface="e-Ukraine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6B8509D-A867-FE51-35A0-6A3FF692EF7D}"/>
              </a:ext>
            </a:extLst>
          </p:cNvPr>
          <p:cNvSpPr txBox="1"/>
          <p:nvPr/>
        </p:nvSpPr>
        <p:spPr>
          <a:xfrm>
            <a:off x="878682" y="1901496"/>
            <a:ext cx="9698192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uk-UA" sz="2800" b="1" dirty="0">
                <a:solidFill>
                  <a:schemeClr val="tx1"/>
                </a:solidFill>
                <a:latin typeface="e-Ukraine Bold" pitchFamily="2" charset="77"/>
              </a:rPr>
              <a:t>4</a:t>
            </a:r>
            <a:r>
              <a:rPr lang="uk-UA" dirty="0">
                <a:solidFill>
                  <a:schemeClr val="tx1"/>
                </a:solidFill>
                <a:latin typeface="e-Ukraine" pitchFamily="2" charset="77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e-Ukraine Light" pitchFamily="2" charset="77"/>
              </a:rPr>
              <a:t>ветерани, у т. ч. </a:t>
            </a:r>
          </a:p>
          <a:p>
            <a:pPr>
              <a:spcAft>
                <a:spcPts val="400"/>
              </a:spcAft>
            </a:pPr>
            <a:r>
              <a:rPr lang="uk-UA" dirty="0">
                <a:solidFill>
                  <a:schemeClr val="tx1"/>
                </a:solidFill>
                <a:latin typeface="e-Ukraine Light" pitchFamily="2" charset="77"/>
              </a:rPr>
              <a:t>- </a:t>
            </a:r>
            <a:r>
              <a:rPr lang="uk-UA" sz="1400" dirty="0">
                <a:solidFill>
                  <a:schemeClr val="tx1"/>
                </a:solidFill>
                <a:latin typeface="e-Ukraine Light" pitchFamily="2" charset="77"/>
              </a:rPr>
              <a:t>керівник ОПК – заступник начальника ГУ Костянтин </a:t>
            </a:r>
            <a:r>
              <a:rPr lang="uk-UA" sz="1400" dirty="0" err="1">
                <a:solidFill>
                  <a:schemeClr val="tx1"/>
                </a:solidFill>
                <a:latin typeface="e-Ukraine Light" pitchFamily="2" charset="77"/>
              </a:rPr>
              <a:t>Синьогуб</a:t>
            </a:r>
            <a:endParaRPr lang="uk-UA" sz="1400" dirty="0">
              <a:solidFill>
                <a:schemeClr val="tx1"/>
              </a:solidFill>
              <a:latin typeface="e-Ukraine Light" pitchFamily="2" charset="77"/>
            </a:endParaRPr>
          </a:p>
          <a:p>
            <a:pPr>
              <a:spcAft>
                <a:spcPts val="400"/>
              </a:spcAft>
            </a:pPr>
            <a:r>
              <a:rPr lang="uk-UA" dirty="0">
                <a:solidFill>
                  <a:schemeClr val="tx1"/>
                </a:solidFill>
                <a:latin typeface="e-Ukraine Light" pitchFamily="2" charset="77"/>
              </a:rPr>
              <a:t>- модератор Чернігівської ДПІ – Павло Шевченко </a:t>
            </a:r>
            <a:endParaRPr lang="uk-UA" sz="1400" dirty="0">
              <a:solidFill>
                <a:schemeClr val="tx1"/>
              </a:solidFill>
              <a:latin typeface="e-Ukraine Ligh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12CCF28-6020-6D74-7245-662447A484F5}"/>
              </a:ext>
            </a:extLst>
          </p:cNvPr>
          <p:cNvSpPr txBox="1"/>
          <p:nvPr/>
        </p:nvSpPr>
        <p:spPr>
          <a:xfrm>
            <a:off x="8458647" y="4790199"/>
            <a:ext cx="27848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dirty="0" err="1">
                <a:solidFill>
                  <a:schemeClr val="tx1"/>
                </a:solidFill>
                <a:latin typeface="e-Ukraine" pitchFamily="2" charset="77"/>
              </a:rPr>
              <a:t>Мінветеранів</a:t>
            </a:r>
            <a:r>
              <a:rPr lang="uk-UA" sz="1400" dirty="0">
                <a:solidFill>
                  <a:schemeClr val="tx1"/>
                </a:solidFill>
                <a:latin typeface="e-Ukraine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  <a:latin typeface="e-Ukraine Light" pitchFamily="2" charset="77"/>
              </a:rPr>
              <a:t>поширює інформацію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  <a:latin typeface="e-Ukraine Light" pitchFamily="2" charset="77"/>
              </a:rPr>
              <a:t>приводить кандидатів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A523D4C-5DA5-252C-10C6-160F40D78024}"/>
              </a:ext>
            </a:extLst>
          </p:cNvPr>
          <p:cNvSpPr txBox="1"/>
          <p:nvPr/>
        </p:nvSpPr>
        <p:spPr>
          <a:xfrm>
            <a:off x="6494531" y="4809732"/>
            <a:ext cx="1467055" cy="764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dirty="0">
                <a:solidFill>
                  <a:schemeClr val="tx1"/>
                </a:solidFill>
                <a:latin typeface="e-Ukraine" pitchFamily="2" charset="77"/>
              </a:rPr>
              <a:t>ДПС: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  <a:latin typeface="e-Ukraine Light" pitchFamily="2" charset="77"/>
              </a:rPr>
              <a:t>формує вакансії </a:t>
            </a:r>
          </a:p>
        </p:txBody>
      </p:sp>
      <p:pic>
        <p:nvPicPr>
          <p:cNvPr id="34" name="Google Shape;139;p15" descr="A green circle with black background&#10;&#10;Description automatically generated">
            <a:extLst>
              <a:ext uri="{FF2B5EF4-FFF2-40B4-BE49-F238E27FC236}">
                <a16:creationId xmlns="" xmlns:a16="http://schemas.microsoft.com/office/drawing/2014/main" id="{0FEA0543-EBA3-28C4-17DD-C839F821FB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5507" b="-2617"/>
          <a:stretch>
            <a:fillRect/>
          </a:stretch>
        </p:blipFill>
        <p:spPr>
          <a:xfrm>
            <a:off x="6579241" y="4480484"/>
            <a:ext cx="500511" cy="26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raphic 35" descr="Caret Right with solid fill">
            <a:extLst>
              <a:ext uri="{FF2B5EF4-FFF2-40B4-BE49-F238E27FC236}">
                <a16:creationId xmlns="" xmlns:a16="http://schemas.microsoft.com/office/drawing/2014/main" id="{0BCE1BC8-335B-7FE6-4CCB-537B2E935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6113" y="4868076"/>
            <a:ext cx="602533" cy="450760"/>
          </a:xfrm>
          <a:prstGeom prst="rect">
            <a:avLst/>
          </a:prstGeom>
        </p:spPr>
      </p:pic>
      <p:sp>
        <p:nvSpPr>
          <p:cNvPr id="37" name="Slide Number Placeholder 14">
            <a:extLst>
              <a:ext uri="{FF2B5EF4-FFF2-40B4-BE49-F238E27FC236}">
                <a16:creationId xmlns="" xmlns:a16="http://schemas.microsoft.com/office/drawing/2014/main" id="{50CB66E9-A791-7AAD-DD2F-A8943CA0FD25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5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B56078-7E43-A469-27BA-6A0DCACB80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62" t="20694" r="79713" b="23554"/>
          <a:stretch>
            <a:fillRect/>
          </a:stretch>
        </p:blipFill>
        <p:spPr>
          <a:xfrm>
            <a:off x="8512077" y="4383263"/>
            <a:ext cx="382541" cy="3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="" xmlns:a16="http://schemas.microsoft.com/office/drawing/2014/main" id="{0BEBF159-7A5E-44F6-8A79-1281F72A3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D536B6-1845-7915-6E85-F31E2625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66" t="8510" r="-5271" b="11254"/>
          <a:stretch>
            <a:fillRect/>
          </a:stretch>
        </p:blipFill>
        <p:spPr>
          <a:xfrm>
            <a:off x="-1" y="1007389"/>
            <a:ext cx="6030669" cy="5850611"/>
          </a:xfrm>
          <a:prstGeom prst="rect">
            <a:avLst/>
          </a:prstGeom>
        </p:spPr>
      </p:pic>
      <p:pic>
        <p:nvPicPr>
          <p:cNvPr id="12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77A890D4-79F2-B208-C76B-6D786B125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7502" r="15225" b="9473"/>
          <a:stretch>
            <a:fillRect/>
          </a:stretch>
        </p:blipFill>
        <p:spPr bwMode="auto">
          <a:xfrm rot="10800000">
            <a:off x="0" y="0"/>
            <a:ext cx="12191996" cy="69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141;p15">
            <a:extLst>
              <a:ext uri="{FF2B5EF4-FFF2-40B4-BE49-F238E27FC236}">
                <a16:creationId xmlns="" xmlns:a16="http://schemas.microsoft.com/office/drawing/2014/main" id="{FC9C774F-A346-B743-FCFA-A3651F8C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373063"/>
            <a:ext cx="5257798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СЕРВІСИ ДЛЯ ВЕТЕРАНІВ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24" name="Slide Number Placeholder 14">
            <a:extLst>
              <a:ext uri="{FF2B5EF4-FFF2-40B4-BE49-F238E27FC236}">
                <a16:creationId xmlns="" xmlns:a16="http://schemas.microsoft.com/office/drawing/2014/main" id="{7877C723-7DE7-01FC-8B48-29CE548CF1A6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6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  <p:sp>
        <p:nvSpPr>
          <p:cNvPr id="25" name="Google Shape;140;p15">
            <a:extLst>
              <a:ext uri="{FF2B5EF4-FFF2-40B4-BE49-F238E27FC236}">
                <a16:creationId xmlns="" xmlns:a16="http://schemas.microsoft.com/office/drawing/2014/main" id="{22E60817-DEEB-0F4E-D8EC-3DCAD2A13EF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23658" y="692833"/>
            <a:ext cx="144684" cy="12185650"/>
          </a:xfrm>
          <a:prstGeom prst="rect">
            <a:avLst/>
          </a:prstGeom>
          <a:gradFill rotWithShape="1">
            <a:gsLst>
              <a:gs pos="0">
                <a:srgbClr val="0F71BA"/>
              </a:gs>
              <a:gs pos="100000">
                <a:srgbClr val="26A97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5D3D69AC-4AAD-F969-B88C-930DE6E4FDB2}"/>
              </a:ext>
            </a:extLst>
          </p:cNvPr>
          <p:cNvSpPr/>
          <p:nvPr/>
        </p:nvSpPr>
        <p:spPr>
          <a:xfrm>
            <a:off x="4364736" y="2239617"/>
            <a:ext cx="7168451" cy="3790122"/>
          </a:xfrm>
          <a:prstGeom prst="roundRect">
            <a:avLst>
              <a:gd name="adj" fmla="val 9857"/>
            </a:avLst>
          </a:prstGeom>
          <a:solidFill>
            <a:srgbClr val="FFFFFF">
              <a:alpha val="61961"/>
            </a:srgbClr>
          </a:solidFill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endParaRPr lang="uk-UA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6A1A23B-CC9D-35F2-C9BA-58659A1FBAAB}"/>
              </a:ext>
            </a:extLst>
          </p:cNvPr>
          <p:cNvSpPr/>
          <p:nvPr/>
        </p:nvSpPr>
        <p:spPr>
          <a:xfrm>
            <a:off x="4422013" y="1990120"/>
            <a:ext cx="6294225" cy="3878943"/>
          </a:xfrm>
          <a:prstGeom prst="roundRect">
            <a:avLst>
              <a:gd name="adj" fmla="val 5037"/>
            </a:avLst>
          </a:prstGeom>
          <a:noFill/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42875">
              <a:spcAft>
                <a:spcPts val="600"/>
              </a:spcAft>
            </a:pPr>
            <a:r>
              <a:rPr lang="uk-UA" sz="3200" b="1" dirty="0">
                <a:solidFill>
                  <a:schemeClr val="tx1"/>
                </a:solidFill>
                <a:latin typeface="e-Ukraine Bold" pitchFamily="2" charset="77"/>
              </a:rPr>
              <a:t>«Зелений коридор» </a:t>
            </a:r>
            <a:r>
              <a:rPr lang="uk-UA" sz="3200" b="1" dirty="0">
                <a:solidFill>
                  <a:schemeClr val="tx1"/>
                </a:solidFill>
                <a:latin typeface="e-Ukraine" pitchFamily="2" charset="77"/>
              </a:rPr>
              <a:t>для ветеранів:</a:t>
            </a:r>
          </a:p>
          <a:p>
            <a:pPr marL="142875">
              <a:spcAft>
                <a:spcPts val="600"/>
              </a:spcAft>
              <a:buNone/>
            </a:pPr>
            <a:endParaRPr lang="uk-UA" sz="1600" dirty="0">
              <a:solidFill>
                <a:schemeClr val="tx1"/>
              </a:solidFill>
              <a:latin typeface="e-Ukraine" pitchFamily="2" charset="77"/>
            </a:endParaRPr>
          </a:p>
          <a:p>
            <a:pPr marL="406400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пріоритетний запис в електронну чергу </a:t>
            </a:r>
          </a:p>
          <a:p>
            <a:pPr marL="179387">
              <a:spcAft>
                <a:spcPts val="600"/>
              </a:spcAft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0 800 -  501 007</a:t>
            </a:r>
          </a:p>
          <a:p>
            <a:pPr marL="406400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обслуговування без черги </a:t>
            </a:r>
          </a:p>
          <a:p>
            <a:pPr marL="406400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окрема лінія в контакт-центрі </a:t>
            </a:r>
          </a:p>
          <a:p>
            <a:pPr marL="406400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окремий блок у чат-боті </a:t>
            </a:r>
          </a:p>
          <a:p>
            <a:pPr marL="406400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" pitchFamily="2" charset="77"/>
              </a:rPr>
              <a:t>податкова послуга «ветеранський супровід»</a:t>
            </a:r>
          </a:p>
        </p:txBody>
      </p:sp>
    </p:spTree>
    <p:extLst>
      <p:ext uri="{BB962C8B-B14F-4D97-AF65-F5344CB8AC3E}">
        <p14:creationId xmlns:p14="http://schemas.microsoft.com/office/powerpoint/2010/main" val="149780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E17C0D8-AF6C-362A-7F6E-E5347997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 shaking hands with a person&#10;&#10;AI-generated content may be incorrect.">
            <a:extLst>
              <a:ext uri="{FF2B5EF4-FFF2-40B4-BE49-F238E27FC236}">
                <a16:creationId xmlns="" xmlns:a16="http://schemas.microsoft.com/office/drawing/2014/main" id="{D231D6BC-C830-DB94-7D6F-972FB770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74" b="-1849"/>
          <a:stretch>
            <a:fillRect/>
          </a:stretch>
        </p:blipFill>
        <p:spPr>
          <a:xfrm>
            <a:off x="0" y="0"/>
            <a:ext cx="11533188" cy="6487418"/>
          </a:xfrm>
          <a:prstGeom prst="rect">
            <a:avLst/>
          </a:prstGeom>
        </p:spPr>
      </p:pic>
      <p:sp>
        <p:nvSpPr>
          <p:cNvPr id="7" name="Google Shape;85;p13">
            <a:extLst>
              <a:ext uri="{FF2B5EF4-FFF2-40B4-BE49-F238E27FC236}">
                <a16:creationId xmlns="" xmlns:a16="http://schemas.microsoft.com/office/drawing/2014/main" id="{6C075B99-F39A-BA8D-1BFC-3354E4FF820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911695" y="1269080"/>
            <a:ext cx="6902450" cy="43642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4" name="AutoShape 2">
            <a:hlinkClick r:id="rId4"/>
            <a:extLst>
              <a:ext uri="{FF2B5EF4-FFF2-40B4-BE49-F238E27FC236}">
                <a16:creationId xmlns="" xmlns:a16="http://schemas.microsoft.com/office/drawing/2014/main" id="{1AABB3F4-8348-6B01-9E02-7D96FABC6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327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Google Shape;85;p13">
            <a:extLst>
              <a:ext uri="{FF2B5EF4-FFF2-40B4-BE49-F238E27FC236}">
                <a16:creationId xmlns="" xmlns:a16="http://schemas.microsoft.com/office/drawing/2014/main" id="{221DE308-B333-1A09-3171-5F045CE09C0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48791" y="-2415568"/>
            <a:ext cx="6094413" cy="12192002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1" name="Google Shape;85;p13">
            <a:extLst>
              <a:ext uri="{FF2B5EF4-FFF2-40B4-BE49-F238E27FC236}">
                <a16:creationId xmlns="" xmlns:a16="http://schemas.microsoft.com/office/drawing/2014/main" id="{3DC80451-2B16-5D86-0660-96147633AD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055495" y="1033271"/>
            <a:ext cx="6902450" cy="479146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pic>
        <p:nvPicPr>
          <p:cNvPr id="12" name="Picture 7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F14AD6AF-9DBE-E15E-A438-338247E08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20239" r="13746" b="-269"/>
          <a:stretch>
            <a:fillRect/>
          </a:stretch>
        </p:blipFill>
        <p:spPr bwMode="auto">
          <a:xfrm>
            <a:off x="0" y="0"/>
            <a:ext cx="1230283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41;p15">
            <a:extLst>
              <a:ext uri="{FF2B5EF4-FFF2-40B4-BE49-F238E27FC236}">
                <a16:creationId xmlns="" xmlns:a16="http://schemas.microsoft.com/office/drawing/2014/main" id="{AC6DBB6C-EDD2-48EB-B611-BA303980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373063"/>
            <a:ext cx="4991097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КОМУНІКАЦІЯ І ПІДХІД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72964DA-D251-7E01-5657-7ACCD8B7F30F}"/>
              </a:ext>
            </a:extLst>
          </p:cNvPr>
          <p:cNvSpPr/>
          <p:nvPr/>
        </p:nvSpPr>
        <p:spPr>
          <a:xfrm>
            <a:off x="623888" y="2011680"/>
            <a:ext cx="10909300" cy="4333557"/>
          </a:xfrm>
          <a:prstGeom prst="roundRect">
            <a:avLst>
              <a:gd name="adj" fmla="val 5622"/>
            </a:avLst>
          </a:prstGeom>
          <a:solidFill>
            <a:srgbClr val="FFFFFF">
              <a:alpha val="83922"/>
            </a:srgbClr>
          </a:solidFill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endParaRPr lang="uk-UA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6D3088-2279-BAC2-EC81-FDFF5172EC1A}"/>
              </a:ext>
            </a:extLst>
          </p:cNvPr>
          <p:cNvSpPr txBox="1"/>
          <p:nvPr/>
        </p:nvSpPr>
        <p:spPr>
          <a:xfrm>
            <a:off x="1077132" y="2894595"/>
            <a:ext cx="4626245" cy="220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800" b="1" dirty="0">
                <a:latin typeface="e-Ukraine Bold" pitchFamily="2" charset="77"/>
              </a:rPr>
              <a:t>Принципи взаємодії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повага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емпатія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простота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пояснення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93630A-9567-10B3-AF6B-DBF2F883C6D3}"/>
              </a:ext>
            </a:extLst>
          </p:cNvPr>
          <p:cNvSpPr txBox="1"/>
          <p:nvPr/>
        </p:nvSpPr>
        <p:spPr>
          <a:xfrm>
            <a:off x="6303264" y="2894595"/>
            <a:ext cx="4731528" cy="18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latin typeface="e-Ukraine Bold" pitchFamily="2" charset="77"/>
              </a:rPr>
              <a:t>Навчання працівників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тренінги для ОПК/ЦОП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робота з ветеранами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e-Ukraine" pitchFamily="2" charset="77"/>
              </a:rPr>
              <a:t>специфіка комунікації </a:t>
            </a:r>
          </a:p>
        </p:txBody>
      </p:sp>
      <p:sp>
        <p:nvSpPr>
          <p:cNvPr id="25" name="Google Shape;161;p16">
            <a:extLst>
              <a:ext uri="{FF2B5EF4-FFF2-40B4-BE49-F238E27FC236}">
                <a16:creationId xmlns="" xmlns:a16="http://schemas.microsoft.com/office/drawing/2014/main" id="{09C97B86-37A9-C09B-7567-FFBA206E41F9}"/>
              </a:ext>
            </a:extLst>
          </p:cNvPr>
          <p:cNvSpPr/>
          <p:nvPr/>
        </p:nvSpPr>
        <p:spPr>
          <a:xfrm>
            <a:off x="945396" y="5474546"/>
            <a:ext cx="10463805" cy="397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86B0DE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1500" dirty="0">
                <a:solidFill>
                  <a:srgbClr val="0F71B9"/>
                </a:solidFill>
                <a:latin typeface="e-Ukraine" pitchFamily="2" charset="77"/>
              </a:rPr>
              <a:t>Ветеран не має “розбиратись” у податковій — податкова має бути зрозумілою для ветерана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70007F-0C75-E9D4-0AF9-7E94E570332E}"/>
              </a:ext>
            </a:extLst>
          </p:cNvPr>
          <p:cNvSpPr txBox="1"/>
          <p:nvPr/>
        </p:nvSpPr>
        <p:spPr>
          <a:xfrm>
            <a:off x="1154625" y="2333590"/>
            <a:ext cx="90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600" dirty="0"/>
              <a:t>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3C80555-39FA-2387-8F7F-90B1F6E24BD2}"/>
              </a:ext>
            </a:extLst>
          </p:cNvPr>
          <p:cNvSpPr txBox="1"/>
          <p:nvPr/>
        </p:nvSpPr>
        <p:spPr>
          <a:xfrm>
            <a:off x="6312024" y="2333590"/>
            <a:ext cx="90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600" dirty="0"/>
              <a:t>📚</a:t>
            </a:r>
          </a:p>
        </p:txBody>
      </p:sp>
      <p:sp>
        <p:nvSpPr>
          <p:cNvPr id="30" name="Slide Number Placeholder 14">
            <a:extLst>
              <a:ext uri="{FF2B5EF4-FFF2-40B4-BE49-F238E27FC236}">
                <a16:creationId xmlns="" xmlns:a16="http://schemas.microsoft.com/office/drawing/2014/main" id="{0D371275-3A64-E24C-09FC-8C5A7B221A79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7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  <p:sp>
        <p:nvSpPr>
          <p:cNvPr id="31" name="Google Shape;140;p15">
            <a:extLst>
              <a:ext uri="{FF2B5EF4-FFF2-40B4-BE49-F238E27FC236}">
                <a16:creationId xmlns="" xmlns:a16="http://schemas.microsoft.com/office/drawing/2014/main" id="{6B5673D0-0FDF-0971-801F-ADF042938F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23658" y="692833"/>
            <a:ext cx="144684" cy="12185650"/>
          </a:xfrm>
          <a:prstGeom prst="rect">
            <a:avLst/>
          </a:prstGeom>
          <a:gradFill rotWithShape="1">
            <a:gsLst>
              <a:gs pos="0">
                <a:srgbClr val="0F71BA"/>
              </a:gs>
              <a:gs pos="100000">
                <a:srgbClr val="26A97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4118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="" xmlns:a16="http://schemas.microsoft.com/office/drawing/2014/main" id="{753BBF99-3857-CF06-9221-B5D2740B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n office&#10;&#10;AI-generated content may be incorrect.">
            <a:extLst>
              <a:ext uri="{FF2B5EF4-FFF2-40B4-BE49-F238E27FC236}">
                <a16:creationId xmlns="" xmlns:a16="http://schemas.microsoft.com/office/drawing/2014/main" id="{310B816A-E533-4FE9-1BA8-B9972154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4" t="4283" r="22936" b="793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Google Shape;137;p15">
            <a:extLst>
              <a:ext uri="{FF2B5EF4-FFF2-40B4-BE49-F238E27FC236}">
                <a16:creationId xmlns="" xmlns:a16="http://schemas.microsoft.com/office/drawing/2014/main" id="{7348DE3F-049D-3D73-64A1-107318043045}"/>
              </a:ext>
            </a:extLst>
          </p:cNvPr>
          <p:cNvSpPr/>
          <p:nvPr/>
        </p:nvSpPr>
        <p:spPr>
          <a:xfrm>
            <a:off x="0" y="0"/>
            <a:ext cx="12188250" cy="211285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A blurry image of a person&#10;&#10;AI-generated content may be incorrect.">
            <a:extLst>
              <a:ext uri="{FF2B5EF4-FFF2-40B4-BE49-F238E27FC236}">
                <a16:creationId xmlns="" xmlns:a16="http://schemas.microsoft.com/office/drawing/2014/main" id="{538C0F35-97E1-0006-1D1E-DF06414D0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42555" r="52875" b="132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40;p15">
            <a:extLst>
              <a:ext uri="{FF2B5EF4-FFF2-40B4-BE49-F238E27FC236}">
                <a16:creationId xmlns="" xmlns:a16="http://schemas.microsoft.com/office/drawing/2014/main" id="{9164E5E3-7A46-B848-2A53-9842AC86FC8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20483" y="692833"/>
            <a:ext cx="144684" cy="12185650"/>
          </a:xfrm>
          <a:prstGeom prst="rect">
            <a:avLst/>
          </a:prstGeom>
          <a:gradFill rotWithShape="1">
            <a:gsLst>
              <a:gs pos="0">
                <a:srgbClr val="0F71BA"/>
              </a:gs>
              <a:gs pos="100000">
                <a:srgbClr val="26A97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5" name="Google Shape;141;p15">
            <a:extLst>
              <a:ext uri="{FF2B5EF4-FFF2-40B4-BE49-F238E27FC236}">
                <a16:creationId xmlns="" xmlns:a16="http://schemas.microsoft.com/office/drawing/2014/main" id="{12B4F35D-AB5E-7F2C-5B0B-3EF3A5FB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373063"/>
            <a:ext cx="2857497" cy="553968"/>
          </a:xfrm>
          <a:prstGeom prst="rect">
            <a:avLst/>
          </a:prstGeom>
          <a:gradFill rotWithShape="0">
            <a:gsLst>
              <a:gs pos="0">
                <a:srgbClr val="0F71BA"/>
              </a:gs>
              <a:gs pos="100000">
                <a:srgbClr val="26A97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539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23373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  <a:latin typeface="e-Ukraine Bold" panose="00000800000000000000" pitchFamily="50" charset="-52"/>
              </a:rPr>
              <a:t>РЕЗУЛЬТАТ</a:t>
            </a:r>
            <a:endParaRPr lang="uk-UA" sz="2400" noProof="1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C66F9455-F857-AB7B-441F-D68FFBD73161}"/>
              </a:ext>
            </a:extLst>
          </p:cNvPr>
          <p:cNvSpPr/>
          <p:nvPr/>
        </p:nvSpPr>
        <p:spPr>
          <a:xfrm>
            <a:off x="653475" y="1300094"/>
            <a:ext cx="8784063" cy="5413221"/>
          </a:xfrm>
          <a:prstGeom prst="roundRect">
            <a:avLst>
              <a:gd name="adj" fmla="val 8947"/>
            </a:avLst>
          </a:prstGeom>
          <a:solidFill>
            <a:srgbClr val="FFFFFF">
              <a:alpha val="84314"/>
            </a:srgbClr>
          </a:solidFill>
          <a:ln w="6350">
            <a:noFill/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1"/>
                </a:solidFill>
                <a:latin typeface="e-Ukraine Bold" pitchFamily="2" charset="77"/>
              </a:rPr>
              <a:t>Що вже зроблено у ГУ ДПС у Чернігівській області: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24C9AD2-248E-3731-0CF8-F3C69DF6135D}"/>
              </a:ext>
            </a:extLst>
          </p:cNvPr>
          <p:cNvSpPr/>
          <p:nvPr/>
        </p:nvSpPr>
        <p:spPr>
          <a:xfrm>
            <a:off x="882334" y="2187157"/>
            <a:ext cx="8555204" cy="4147825"/>
          </a:xfrm>
          <a:prstGeom prst="roundRect">
            <a:avLst>
              <a:gd name="adj" fmla="val 10694"/>
            </a:avLst>
          </a:prstGeom>
          <a:solidFill>
            <a:schemeClr val="bg1"/>
          </a:solidFill>
          <a:ln w="6350">
            <a:solidFill>
              <a:srgbClr val="0F71B9"/>
            </a:solidFill>
          </a:ln>
          <a:effectLst>
            <a:outerShdw blurRad="230020" dist="50800" dir="5400000" sx="97000" sy="97000" algn="ctr" rotWithShape="0">
              <a:srgbClr val="09477E">
                <a:alpha val="1025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працююча мережа ОПК ГУ ДПС у Чернігівській області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 (м. Чернігів, м. Ніжин, м. Прилуки, м. </a:t>
            </a:r>
            <a:r>
              <a:rPr lang="uk-UA" sz="1800" dirty="0" err="1">
                <a:solidFill>
                  <a:schemeClr val="tx1"/>
                </a:solidFill>
                <a:latin typeface="e-Ukraine Light" pitchFamily="2" charset="77"/>
              </a:rPr>
              <a:t>Мена</a:t>
            </a: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) 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інтеграція ветеранів 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партнерство з ветеранськими просторами області (відділом з питань ветеранської політики Чернігівської ОВА, Ради ветеранів при Чернігівській ОВА, фахівців по роботі з ветеранами у громадах,  громадськими організаціями, у </a:t>
            </a:r>
            <a:r>
              <a:rPr lang="uk-UA" sz="1800" dirty="0" err="1">
                <a:solidFill>
                  <a:schemeClr val="tx1"/>
                </a:solidFill>
                <a:latin typeface="e-Ukraine Light" pitchFamily="2" charset="77"/>
              </a:rPr>
              <a:t>т.ч</a:t>
            </a: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. ГО «</a:t>
            </a:r>
            <a:r>
              <a:rPr lang="uk-UA" sz="1800" dirty="0" err="1">
                <a:solidFill>
                  <a:schemeClr val="tx1"/>
                </a:solidFill>
                <a:latin typeface="e-Ukraine Light" pitchFamily="2" charset="77"/>
              </a:rPr>
              <a:t>Серцевір</a:t>
            </a: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»)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e-Ukraine Light" pitchFamily="2" charset="77"/>
              </a:rPr>
              <a:t>партнерство з Чернігівським обласним центром зайнятості</a:t>
            </a:r>
          </a:p>
        </p:txBody>
      </p:sp>
      <p:sp>
        <p:nvSpPr>
          <p:cNvPr id="27" name="Slide Number Placeholder 14">
            <a:extLst>
              <a:ext uri="{FF2B5EF4-FFF2-40B4-BE49-F238E27FC236}">
                <a16:creationId xmlns="" xmlns:a16="http://schemas.microsoft.com/office/drawing/2014/main" id="{CD33EDDF-68BA-6A63-B065-93EEE876048A}"/>
              </a:ext>
            </a:extLst>
          </p:cNvPr>
          <p:cNvSpPr txBox="1">
            <a:spLocks/>
          </p:cNvSpPr>
          <p:nvPr/>
        </p:nvSpPr>
        <p:spPr>
          <a:xfrm>
            <a:off x="11403899" y="6334983"/>
            <a:ext cx="424734" cy="187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  <a:defRPr/>
            </a:pPr>
            <a:fld id="{6BEF9EAC-A834-4079-97F3-DDD7E59C4475}" type="slidenum">
              <a:rPr lang="uk-UA" sz="1000" smtClean="0">
                <a:solidFill>
                  <a:srgbClr val="FFFFFF">
                    <a:lumMod val="50000"/>
                  </a:srgbClr>
                </a:solidFill>
                <a:latin typeface="e-Ukraine Light" pitchFamily="2" charset="77"/>
                <a:cs typeface="Calibri"/>
                <a:sym typeface="Calibri"/>
              </a:rPr>
              <a:pPr algn="r">
                <a:buSzPts val="1200"/>
                <a:defRPr/>
              </a:pPr>
              <a:t>8</a:t>
            </a:fld>
            <a:endParaRPr lang="uk-UA" sz="1000" dirty="0">
              <a:solidFill>
                <a:srgbClr val="FFFFFF">
                  <a:lumMod val="50000"/>
                </a:srgbClr>
              </a:solidFill>
              <a:latin typeface="e-Ukraine Light" pitchFamily="2" charset="77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55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9C3FCAF-3C78-BAF4-5675-479845E33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="" xmlns:a16="http://schemas.microsoft.com/office/drawing/2014/main" id="{9A4C383F-84C5-9196-85F9-5D6D0077F9BB}"/>
              </a:ext>
            </a:extLst>
          </p:cNvPr>
          <p:cNvSpPr/>
          <p:nvPr/>
        </p:nvSpPr>
        <p:spPr>
          <a:xfrm>
            <a:off x="0" y="0"/>
            <a:ext cx="12192000" cy="690698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23" b="-6423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0" name="Google Shape;85;p13">
            <a:extLst>
              <a:ext uri="{FF2B5EF4-FFF2-40B4-BE49-F238E27FC236}">
                <a16:creationId xmlns="" xmlns:a16="http://schemas.microsoft.com/office/drawing/2014/main" id="{F1D87969-6BD1-8E58-5673-246E4A64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371" y="631596"/>
            <a:ext cx="6902450" cy="571264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x-none" sz="4000" dirty="0"/>
              <a:t>Дякую за увагу !</a:t>
            </a:r>
            <a:endParaRPr lang="x-none" altLang="x-none" sz="4000" dirty="0"/>
          </a:p>
        </p:txBody>
      </p:sp>
      <p:sp>
        <p:nvSpPr>
          <p:cNvPr id="8" name="Google Shape;140;p15">
            <a:extLst>
              <a:ext uri="{FF2B5EF4-FFF2-40B4-BE49-F238E27FC236}">
                <a16:creationId xmlns="" xmlns:a16="http://schemas.microsoft.com/office/drawing/2014/main" id="{E32854FB-D46A-46DC-D6A0-B9307CF97DA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23658" y="692833"/>
            <a:ext cx="144684" cy="12185650"/>
          </a:xfrm>
          <a:prstGeom prst="rect">
            <a:avLst/>
          </a:prstGeom>
          <a:gradFill rotWithShape="1">
            <a:gsLst>
              <a:gs pos="0">
                <a:srgbClr val="0F71BA"/>
              </a:gs>
              <a:gs pos="100000">
                <a:srgbClr val="26A97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034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X">
      <a:dk1>
        <a:srgbClr val="000000"/>
      </a:dk1>
      <a:lt1>
        <a:srgbClr val="FFFFFF"/>
      </a:lt1>
      <a:dk2>
        <a:srgbClr val="5A5859"/>
      </a:dk2>
      <a:lt2>
        <a:srgbClr val="E8E8E8"/>
      </a:lt2>
      <a:accent1>
        <a:srgbClr val="A7A5A5"/>
      </a:accent1>
      <a:accent2>
        <a:srgbClr val="E97132"/>
      </a:accent2>
      <a:accent3>
        <a:srgbClr val="DDBB67"/>
      </a:accent3>
      <a:accent4>
        <a:srgbClr val="112B44"/>
      </a:accent4>
      <a:accent5>
        <a:srgbClr val="DE4D3C"/>
      </a:accent5>
      <a:accent6>
        <a:srgbClr val="13361D"/>
      </a:accent6>
      <a:hlink>
        <a:srgbClr val="86B0DE"/>
      </a:hlink>
      <a:folHlink>
        <a:srgbClr val="7E75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391</Words>
  <Application>Microsoft Office PowerPoint</Application>
  <PresentationFormat>Произвольный</PresentationFormat>
  <Paragraphs>114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e-Ukraine Head Medium</vt:lpstr>
      <vt:lpstr>e-Ukraine Head Light</vt:lpstr>
      <vt:lpstr>e-Ukraine</vt:lpstr>
      <vt:lpstr>Play</vt:lpstr>
      <vt:lpstr>Calibri</vt:lpstr>
      <vt:lpstr>e-Ukraine Bold</vt:lpstr>
      <vt:lpstr>e-Ukraine Medium</vt:lpstr>
      <vt:lpstr>e-Ukraine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svitlana.stryzhak</cp:lastModifiedBy>
  <cp:revision>153</cp:revision>
  <cp:lastPrinted>2026-03-19T16:10:08Z</cp:lastPrinted>
  <dcterms:modified xsi:type="dcterms:W3CDTF">2026-06-12T07:16:59Z</dcterms:modified>
</cp:coreProperties>
</file>